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9"/>
  </p:notesMasterIdLst>
  <p:handoutMasterIdLst>
    <p:handoutMasterId r:id="rId70"/>
  </p:handoutMasterIdLst>
  <p:sldIdLst>
    <p:sldId id="655" r:id="rId2"/>
    <p:sldId id="766" r:id="rId3"/>
    <p:sldId id="749" r:id="rId4"/>
    <p:sldId id="750" r:id="rId5"/>
    <p:sldId id="751" r:id="rId6"/>
    <p:sldId id="765" r:id="rId7"/>
    <p:sldId id="752" r:id="rId8"/>
    <p:sldId id="753" r:id="rId9"/>
    <p:sldId id="754" r:id="rId10"/>
    <p:sldId id="755" r:id="rId11"/>
    <p:sldId id="726" r:id="rId12"/>
    <p:sldId id="768" r:id="rId13"/>
    <p:sldId id="769" r:id="rId14"/>
    <p:sldId id="770" r:id="rId15"/>
    <p:sldId id="771" r:id="rId16"/>
    <p:sldId id="767" r:id="rId17"/>
    <p:sldId id="773" r:id="rId18"/>
    <p:sldId id="774" r:id="rId19"/>
    <p:sldId id="775" r:id="rId20"/>
    <p:sldId id="776" r:id="rId21"/>
    <p:sldId id="777" r:id="rId22"/>
    <p:sldId id="772" r:id="rId23"/>
    <p:sldId id="702" r:id="rId24"/>
    <p:sldId id="672" r:id="rId25"/>
    <p:sldId id="779" r:id="rId26"/>
    <p:sldId id="780" r:id="rId27"/>
    <p:sldId id="781" r:id="rId28"/>
    <p:sldId id="782" r:id="rId29"/>
    <p:sldId id="728" r:id="rId30"/>
    <p:sldId id="729" r:id="rId31"/>
    <p:sldId id="730" r:id="rId32"/>
    <p:sldId id="673" r:id="rId33"/>
    <p:sldId id="731" r:id="rId34"/>
    <p:sldId id="674" r:id="rId35"/>
    <p:sldId id="732" r:id="rId36"/>
    <p:sldId id="733" r:id="rId37"/>
    <p:sldId id="675" r:id="rId38"/>
    <p:sldId id="676" r:id="rId39"/>
    <p:sldId id="677" r:id="rId40"/>
    <p:sldId id="736" r:id="rId41"/>
    <p:sldId id="737" r:id="rId42"/>
    <p:sldId id="738" r:id="rId43"/>
    <p:sldId id="739" r:id="rId44"/>
    <p:sldId id="740" r:id="rId45"/>
    <p:sldId id="741" r:id="rId46"/>
    <p:sldId id="678" r:id="rId47"/>
    <p:sldId id="679" r:id="rId48"/>
    <p:sldId id="742" r:id="rId49"/>
    <p:sldId id="743" r:id="rId50"/>
    <p:sldId id="680" r:id="rId51"/>
    <p:sldId id="744" r:id="rId52"/>
    <p:sldId id="778" r:id="rId53"/>
    <p:sldId id="745" r:id="rId54"/>
    <p:sldId id="724" r:id="rId55"/>
    <p:sldId id="746" r:id="rId56"/>
    <p:sldId id="747" r:id="rId57"/>
    <p:sldId id="723" r:id="rId58"/>
    <p:sldId id="698" r:id="rId59"/>
    <p:sldId id="756" r:id="rId60"/>
    <p:sldId id="757" r:id="rId61"/>
    <p:sldId id="758" r:id="rId62"/>
    <p:sldId id="759" r:id="rId63"/>
    <p:sldId id="760" r:id="rId64"/>
    <p:sldId id="761" r:id="rId65"/>
    <p:sldId id="762" r:id="rId66"/>
    <p:sldId id="764" r:id="rId67"/>
    <p:sldId id="748" r:id="rId68"/>
  </p:sldIdLst>
  <p:sldSz cx="9144000" cy="5143500" type="screen16x9"/>
  <p:notesSz cx="6858000" cy="9945688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15905"/>
    <a:srgbClr val="FF9900"/>
    <a:srgbClr val="FF6600"/>
    <a:srgbClr val="FFCC99"/>
    <a:srgbClr val="FFFFCC"/>
    <a:srgbClr val="FFCC66"/>
    <a:srgbClr val="CCECFF"/>
    <a:srgbClr val="02224B"/>
    <a:srgbClr val="FFCC00"/>
    <a:srgbClr val="FEB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70" autoAdjust="0"/>
    <p:restoredTop sz="90888" autoAdjust="0"/>
  </p:normalViewPr>
  <p:slideViewPr>
    <p:cSldViewPr>
      <p:cViewPr varScale="1">
        <p:scale>
          <a:sx n="89" d="100"/>
          <a:sy n="89" d="100"/>
        </p:scale>
        <p:origin x="798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71800" cy="495301"/>
          </a:xfrm>
          <a:prstGeom prst="rect">
            <a:avLst/>
          </a:prstGeom>
        </p:spPr>
        <p:txBody>
          <a:bodyPr vert="horz" lIns="91079" tIns="45541" rIns="91079" bIns="45541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7" y="1"/>
            <a:ext cx="2971800" cy="495301"/>
          </a:xfrm>
          <a:prstGeom prst="rect">
            <a:avLst/>
          </a:prstGeom>
        </p:spPr>
        <p:txBody>
          <a:bodyPr vert="horz" lIns="91079" tIns="45541" rIns="91079" bIns="45541" rtlCol="0"/>
          <a:lstStyle>
            <a:lvl1pPr algn="r">
              <a:defRPr sz="1200"/>
            </a:lvl1pPr>
          </a:lstStyle>
          <a:p>
            <a:pPr>
              <a:defRPr/>
            </a:pPr>
            <a:fld id="{41484336-EF3E-4077-9865-60227939661C}" type="datetimeFigureOut">
              <a:rPr lang="en-US"/>
              <a:pPr>
                <a:defRPr/>
              </a:pPr>
              <a:t>2/7/2019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9448799"/>
            <a:ext cx="2971800" cy="495301"/>
          </a:xfrm>
          <a:prstGeom prst="rect">
            <a:avLst/>
          </a:prstGeom>
        </p:spPr>
        <p:txBody>
          <a:bodyPr vert="horz" lIns="91079" tIns="45541" rIns="91079" bIns="4554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7" y="9448799"/>
            <a:ext cx="2971800" cy="495301"/>
          </a:xfrm>
          <a:prstGeom prst="rect">
            <a:avLst/>
          </a:prstGeom>
        </p:spPr>
        <p:txBody>
          <a:bodyPr vert="horz" lIns="91079" tIns="45541" rIns="91079" bIns="45541" rtlCol="0" anchor="b"/>
          <a:lstStyle>
            <a:lvl1pPr algn="r">
              <a:defRPr sz="1200"/>
            </a:lvl1pPr>
          </a:lstStyle>
          <a:p>
            <a:pPr>
              <a:defRPr/>
            </a:pPr>
            <a:fld id="{3EBCFDCB-68EC-4F5F-8583-A22F50BE78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113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71800" cy="495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9" tIns="45541" rIns="91079" bIns="4554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"/>
            <a:ext cx="2971800" cy="495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9" tIns="45541" rIns="91079" bIns="4554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" y="746125"/>
            <a:ext cx="662940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2" y="4722818"/>
            <a:ext cx="5029200" cy="4476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9" tIns="45541" rIns="91079" bIns="455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50387"/>
            <a:ext cx="2971800" cy="495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9" tIns="45541" rIns="91079" bIns="4554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50387"/>
            <a:ext cx="2971800" cy="495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9" tIns="45541" rIns="91079" bIns="4554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9B0C109-51C3-4A06-9945-EDAF71B4BAED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67728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129235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58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885010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59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794009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60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896377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61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079765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62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499905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63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509230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64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868200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65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368957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66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725371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67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400973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38585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358428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748193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56836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446651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996897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062532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10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68630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xfrm>
            <a:off x="685800" y="4739878"/>
            <a:ext cx="7315200" cy="261938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Helping Your Clients Raise Capital Painlessly</a:t>
            </a:r>
            <a:endParaRPr lang="en-AU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94437-142D-4FC5-B8E9-7F46DE270E11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25666130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Helping Your Clients Raise Capital Painlessly</a:t>
            </a:r>
            <a:endParaRPr lang="en-AU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BF990-2F35-4824-9234-9540C36BC21F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85872042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Helping Your Clients Raise Capital Painlessly</a:t>
            </a:r>
            <a:endParaRPr lang="en-AU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F2C9A-B289-4ED9-9617-ADF8FB45B7E5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46012594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xfrm>
            <a:off x="2051050" y="4822031"/>
            <a:ext cx="5949950" cy="234554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Helping Your Clients Raise Capital Painlessly</a:t>
            </a:r>
            <a:endParaRPr lang="en-AU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077200" y="4794647"/>
            <a:ext cx="381000" cy="2619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BBDD9-D469-4F8F-BF8C-92DD0D738F4E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99828232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Helping Your Clients Raise Capital Painlessly</a:t>
            </a:r>
            <a:endParaRPr lang="en-AU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FA840-3AD2-4879-A3F4-9C5EE1525A5D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48040075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Helping Your Clients Raise Capital Painlessly</a:t>
            </a: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A2380-AE18-474E-9C40-9821F13E6B6F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78480832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Helping Your Clients Raise Capital Painlessly</a:t>
            </a:r>
            <a:endParaRPr lang="en-AU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75219-AD4B-439E-8E24-8F4F315FC43B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68543035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Helping Your Clients Raise Capital Painlessly</a:t>
            </a:r>
            <a:endParaRPr lang="en-AU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F5E07-FDBB-4831-9B54-4A4428048152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94059421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Helping Your Clients Raise Capital Painlessly</a:t>
            </a:r>
            <a:endParaRPr lang="en-AU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E4076-3EC6-43F3-8095-71BC44870BD5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90927815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Helping Your Clients Raise Capital Painlessly</a:t>
            </a: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FC03E-2E58-4B62-A6DC-A0AB005EE6D2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97376496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AU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Helping Your Clients Raise Capital Painlessly</a:t>
            </a: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8E89D-A95F-4234-86C3-44C446A3C94E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84238863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4686300"/>
            <a:ext cx="73152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1" i="1"/>
            </a:lvl1pPr>
          </a:lstStyle>
          <a:p>
            <a:pPr>
              <a:defRPr/>
            </a:pPr>
            <a:r>
              <a:rPr lang="en-AU" smtClean="0"/>
              <a:t>Helping Your Clients Raise Capital Painlessly</a:t>
            </a:r>
            <a:endParaRPr lang="en-AU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77200" y="4686300"/>
            <a:ext cx="381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 i="1"/>
            </a:lvl1pPr>
          </a:lstStyle>
          <a:p>
            <a:pPr>
              <a:defRPr/>
            </a:pPr>
            <a:fld id="{197E2F40-92A8-4EB9-BEA4-1C694E475D92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21" r:id="rId1"/>
    <p:sldLayoutId id="2147484722" r:id="rId2"/>
    <p:sldLayoutId id="2147484723" r:id="rId3"/>
    <p:sldLayoutId id="2147484724" r:id="rId4"/>
    <p:sldLayoutId id="2147484725" r:id="rId5"/>
    <p:sldLayoutId id="2147484726" r:id="rId6"/>
    <p:sldLayoutId id="2147484727" r:id="rId7"/>
    <p:sldLayoutId id="2147484728" r:id="rId8"/>
    <p:sldLayoutId id="2147484729" r:id="rId9"/>
    <p:sldLayoutId id="2147484730" r:id="rId10"/>
    <p:sldLayoutId id="2147484731" r:id="rId11"/>
  </p:sldLayoutIdLst>
  <p:transition advClick="0"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igstart.com.au/" TargetMode="External"/><Relationship Id="rId5" Type="http://schemas.openxmlformats.org/officeDocument/2006/relationships/hyperlink" Target="http://www.equitise.com/" TargetMode="External"/><Relationship Id="rId4" Type="http://schemas.openxmlformats.org/officeDocument/2006/relationships/hyperlink" Target="http://www.billfolda.com/" TargetMode="Externa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nablefunding.com/" TargetMode="External"/><Relationship Id="rId5" Type="http://schemas.openxmlformats.org/officeDocument/2006/relationships/hyperlink" Target="http://www.onmarket.com.au/" TargetMode="External"/><Relationship Id="rId4" Type="http://schemas.openxmlformats.org/officeDocument/2006/relationships/hyperlink" Target="http://www.birchal.com/" TargetMode="Externa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gcrowd.com.au/" TargetMode="External"/><Relationship Id="rId4" Type="http://schemas.openxmlformats.org/officeDocument/2006/relationships/hyperlink" Target="http://www.capitallabs.com.au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ssbiztools.com.au/crowd" TargetMode="Externa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NcK1SvoSsz8&amp;t=15s" TargetMode="Externa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ssbiztools.com.au/" TargetMode="Externa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sssmallbusiness.com.au/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://www.essbizgrants.com.au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ssbiztools.com.au/" TargetMode="External"/><Relationship Id="rId5" Type="http://schemas.openxmlformats.org/officeDocument/2006/relationships/hyperlink" Target="mailto:peter@essbiztools.com.au" TargetMode="External"/><Relationship Id="rId4" Type="http://schemas.openxmlformats.org/officeDocument/2006/relationships/image" Target="../media/image3.pn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21" name="Picture 9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88" r="37564"/>
          <a:stretch/>
        </p:blipFill>
        <p:spPr bwMode="auto">
          <a:xfrm>
            <a:off x="5676" y="1563638"/>
            <a:ext cx="9144001" cy="3222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9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5486"/>
            <a:ext cx="2923777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5496" y="2003234"/>
            <a:ext cx="91440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“HELPING YOUR CLIENTS RAISE CAPITAL PAINLESSLY!”</a:t>
            </a:r>
            <a:endParaRPr lang="en-AU" sz="28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" y="3396937"/>
            <a:ext cx="9144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Presented by:</a:t>
            </a:r>
          </a:p>
          <a:p>
            <a:pPr algn="ctr"/>
            <a:r>
              <a:rPr lang="en-AU" b="1" dirty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Peter Towers, Managing Director, ESS BIZTOOLS</a:t>
            </a:r>
          </a:p>
        </p:txBody>
      </p:sp>
    </p:spTree>
    <p:extLst>
      <p:ext uri="{BB962C8B-B14F-4D97-AF65-F5344CB8AC3E}">
        <p14:creationId xmlns:p14="http://schemas.microsoft.com/office/powerpoint/2010/main" val="31250042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707904" y="4849894"/>
            <a:ext cx="5328592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827584" y="1779662"/>
            <a:ext cx="7416824" cy="2664296"/>
          </a:xfrm>
        </p:spPr>
        <p:txBody>
          <a:bodyPr/>
          <a:lstStyle/>
          <a:p>
            <a:r>
              <a:rPr lang="en-AU" dirty="0" err="1" smtClean="0"/>
              <a:t>Dreamcity</a:t>
            </a:r>
            <a:r>
              <a:rPr lang="en-AU" dirty="0" smtClean="0"/>
              <a:t> – An immersive theme park combining education with fun</a:t>
            </a:r>
          </a:p>
          <a:p>
            <a:r>
              <a:rPr lang="en-AU" dirty="0" smtClean="0"/>
              <a:t>Oscar Razor - Australian premier shave club</a:t>
            </a:r>
          </a:p>
          <a:p>
            <a:r>
              <a:rPr lang="en-AU" dirty="0" smtClean="0"/>
              <a:t>Your Mates – Craft beer and wine</a:t>
            </a:r>
          </a:p>
          <a:p>
            <a:r>
              <a:rPr lang="en-AU" dirty="0" err="1" smtClean="0"/>
              <a:t>Picaluna</a:t>
            </a:r>
            <a:r>
              <a:rPr lang="en-AU" dirty="0" smtClean="0"/>
              <a:t> – Network of professional funeral planners and celebrants</a:t>
            </a:r>
            <a:endParaRPr lang="en-AU" dirty="0"/>
          </a:p>
          <a:p>
            <a:pPr eaLnBrk="1" hangingPunct="1"/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8675" y="303498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Some of the Current Capital Raising</a:t>
            </a:r>
          </a:p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(Listed on some Intermediaries’ websites)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759988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635896" y="4822031"/>
            <a:ext cx="540060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115616" y="1899839"/>
            <a:ext cx="6948264" cy="2544119"/>
          </a:xfrm>
        </p:spPr>
        <p:txBody>
          <a:bodyPr/>
          <a:lstStyle/>
          <a:p>
            <a:r>
              <a:rPr lang="en-AU" sz="2800" dirty="0" smtClean="0"/>
              <a:t>Proactive service for your clients</a:t>
            </a:r>
          </a:p>
          <a:p>
            <a:r>
              <a:rPr lang="en-AU" sz="2800" dirty="0" smtClean="0"/>
              <a:t>Not a Tax Scheme!</a:t>
            </a:r>
          </a:p>
          <a:p>
            <a:r>
              <a:rPr lang="en-AU" sz="2800" dirty="0" smtClean="0"/>
              <a:t>Completely legal process that enables small and medium sized businesses to finance their businesses</a:t>
            </a:r>
          </a:p>
          <a:p>
            <a:pPr marL="0" indent="0" eaLnBrk="1" hangingPunct="1">
              <a:buNone/>
            </a:pPr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09658" y="549719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This is Advisory Services!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6261185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635896" y="4822031"/>
            <a:ext cx="540060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344960" y="1986977"/>
            <a:ext cx="6323384" cy="1592885"/>
          </a:xfrm>
        </p:spPr>
        <p:txBody>
          <a:bodyPr/>
          <a:lstStyle/>
          <a:p>
            <a:r>
              <a:rPr lang="en-AU" sz="2800" dirty="0" smtClean="0"/>
              <a:t>Biggest improvement for small and </a:t>
            </a:r>
            <a:r>
              <a:rPr lang="en-AU" sz="2800" dirty="0"/>
              <a:t>m</a:t>
            </a:r>
            <a:r>
              <a:rPr lang="en-AU" sz="2800" dirty="0" smtClean="0"/>
              <a:t>edium sized business financing for the last 35 years!</a:t>
            </a:r>
          </a:p>
          <a:p>
            <a:pPr marL="0" indent="0" eaLnBrk="1" hangingPunct="1">
              <a:buNone/>
            </a:pPr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09658" y="549719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This is Advisory Services (cont’d…)!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2863341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635896" y="4822031"/>
            <a:ext cx="540060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763688" y="1995686"/>
            <a:ext cx="5616624" cy="2016224"/>
          </a:xfrm>
        </p:spPr>
        <p:txBody>
          <a:bodyPr/>
          <a:lstStyle/>
          <a:p>
            <a:r>
              <a:rPr lang="en-AU" sz="2800" dirty="0" smtClean="0"/>
              <a:t>If you are committed to being proactively involved in advising client/prospect on Crowd Sourced Funding:</a:t>
            </a:r>
          </a:p>
          <a:p>
            <a:pPr marL="0" indent="0" eaLnBrk="1" hangingPunct="1">
              <a:buNone/>
            </a:pPr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09658" y="549719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This is Advisory Services (cont’d…)!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0797390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635896" y="4822031"/>
            <a:ext cx="540060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0" y="1779663"/>
            <a:ext cx="7200800" cy="2808312"/>
          </a:xfrm>
        </p:spPr>
        <p:txBody>
          <a:bodyPr/>
          <a:lstStyle/>
          <a:p>
            <a:r>
              <a:rPr lang="en-AU" sz="2800" dirty="0" smtClean="0"/>
              <a:t>In 12 months time would you be happy with:</a:t>
            </a:r>
          </a:p>
          <a:p>
            <a:pPr lvl="1"/>
            <a:r>
              <a:rPr lang="en-AU" sz="2400" dirty="0" smtClean="0"/>
              <a:t>“Happy Accountancy/Advisory Firm?”</a:t>
            </a:r>
          </a:p>
          <a:p>
            <a:pPr marL="1085850" lvl="2" indent="-285750" eaLnBrk="1" hangingPunct="1">
              <a:buFont typeface="Wingdings" panose="05000000000000000000" pitchFamily="2" charset="2"/>
              <a:buChar char="Ø"/>
            </a:pPr>
            <a:r>
              <a:rPr lang="en-AU" altLang="en-US" dirty="0" smtClean="0"/>
              <a:t>New “income streams” have been created for your firm</a:t>
            </a:r>
          </a:p>
          <a:p>
            <a:pPr lvl="1"/>
            <a:r>
              <a:rPr lang="en-AU" sz="2400" dirty="0"/>
              <a:t>Happy </a:t>
            </a:r>
            <a:r>
              <a:rPr lang="en-AU" sz="2400" dirty="0" smtClean="0"/>
              <a:t>Team Members?”</a:t>
            </a:r>
            <a:endParaRPr lang="en-AU" sz="2400" dirty="0"/>
          </a:p>
          <a:p>
            <a:pPr marL="1085850" lvl="2" indent="-285750" eaLnBrk="1" hangingPunct="1">
              <a:buFont typeface="Wingdings" panose="05000000000000000000" pitchFamily="2" charset="2"/>
              <a:buChar char="Ø"/>
            </a:pPr>
            <a:r>
              <a:rPr lang="en-AU" altLang="en-US" dirty="0" smtClean="0"/>
              <a:t>Accountants and team members involved in “new and interesting work”</a:t>
            </a:r>
            <a:endParaRPr lang="en-AU" altLang="en-US" dirty="0"/>
          </a:p>
          <a:p>
            <a:pPr marL="285750" eaLnBrk="1" hangingPunct="1">
              <a:buFont typeface="Wingdings" panose="05000000000000000000" pitchFamily="2" charset="2"/>
              <a:buChar char="Ø"/>
            </a:pPr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09658" y="549719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This is Advisory Services (cont’d…)!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4975456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635896" y="4822031"/>
            <a:ext cx="540060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0" y="1851671"/>
            <a:ext cx="7200800" cy="2376263"/>
          </a:xfrm>
        </p:spPr>
        <p:txBody>
          <a:bodyPr/>
          <a:lstStyle/>
          <a:p>
            <a:pPr lvl="1"/>
            <a:r>
              <a:rPr lang="en-AU" sz="2400" dirty="0" smtClean="0"/>
              <a:t>“Happy Clients?”</a:t>
            </a:r>
          </a:p>
          <a:p>
            <a:pPr marL="1085850" lvl="2" indent="-285750" eaLnBrk="1" hangingPunct="1">
              <a:buFont typeface="Wingdings" panose="05000000000000000000" pitchFamily="2" charset="2"/>
              <a:buChar char="Ø"/>
            </a:pPr>
            <a:r>
              <a:rPr lang="en-AU" altLang="en-US" dirty="0" smtClean="0"/>
              <a:t>Supplying a service that will assist “some of your clients raise finance for their business”</a:t>
            </a:r>
          </a:p>
          <a:p>
            <a:pPr lvl="1" indent="-342900" eaLnBrk="1" hangingPunct="1">
              <a:buFont typeface="Symbol" panose="05050102010706020507" pitchFamily="18" charset="2"/>
              <a:buChar char="-"/>
            </a:pPr>
            <a:r>
              <a:rPr lang="en-AU" altLang="en-US" sz="2400" dirty="0" smtClean="0"/>
              <a:t>Then please join us on this journey</a:t>
            </a:r>
          </a:p>
          <a:p>
            <a:pPr lvl="1" indent="-342900" eaLnBrk="1" hangingPunct="1">
              <a:buFont typeface="Symbol" panose="05050102010706020507" pitchFamily="18" charset="2"/>
              <a:buChar char="-"/>
            </a:pPr>
            <a:r>
              <a:rPr lang="en-AU" altLang="en-US" sz="2400" dirty="0" smtClean="0"/>
              <a:t>We know that it won’t be for everyone – this is a great diversification opportunity for your firm</a:t>
            </a:r>
            <a:endParaRPr lang="en-AU" altLang="en-US" sz="24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09658" y="549719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This is Advisory Services (cont’d…)!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8825073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635896" y="4822031"/>
            <a:ext cx="540060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656184" y="1995686"/>
            <a:ext cx="5796136" cy="1440160"/>
          </a:xfrm>
        </p:spPr>
        <p:txBody>
          <a:bodyPr/>
          <a:lstStyle/>
          <a:p>
            <a:r>
              <a:rPr lang="en-AU" sz="2800" dirty="0" smtClean="0"/>
              <a:t>Don’t lose clients because you are not aware of the fourth option to raise business finance</a:t>
            </a:r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09658" y="549719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Embrace the Fourth Option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6098589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635896" y="4822031"/>
            <a:ext cx="540060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0" y="1995686"/>
            <a:ext cx="7200800" cy="2592288"/>
          </a:xfrm>
        </p:spPr>
        <p:txBody>
          <a:bodyPr/>
          <a:lstStyle/>
          <a:p>
            <a:r>
              <a:rPr lang="en-AU" sz="2800" dirty="0" smtClean="0"/>
              <a:t>Option 1 – Bank</a:t>
            </a:r>
          </a:p>
          <a:p>
            <a:pPr lvl="1"/>
            <a:r>
              <a:rPr lang="en-AU" sz="2400" dirty="0" smtClean="0"/>
              <a:t>Security required</a:t>
            </a:r>
          </a:p>
          <a:p>
            <a:pPr lvl="1"/>
            <a:r>
              <a:rPr lang="en-AU" sz="2400" dirty="0" smtClean="0"/>
              <a:t>Personal Guarantees</a:t>
            </a:r>
          </a:p>
          <a:p>
            <a:pPr lvl="1"/>
            <a:r>
              <a:rPr lang="en-AU" sz="2400" dirty="0" smtClean="0"/>
              <a:t>Monthly repayments</a:t>
            </a:r>
          </a:p>
          <a:p>
            <a:pPr lvl="1"/>
            <a:r>
              <a:rPr lang="en-AU" sz="2400" dirty="0" smtClean="0"/>
              <a:t>Post Royal Commission Requirements</a:t>
            </a:r>
          </a:p>
          <a:p>
            <a:pPr lvl="1"/>
            <a:endParaRPr lang="en-AU" sz="2400" dirty="0" smtClean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09658" y="549719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Embrace the Fourth Option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4348983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635896" y="4822031"/>
            <a:ext cx="540060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395536" y="1995686"/>
            <a:ext cx="8280920" cy="2304256"/>
          </a:xfrm>
        </p:spPr>
        <p:txBody>
          <a:bodyPr/>
          <a:lstStyle/>
          <a:p>
            <a:r>
              <a:rPr lang="en-AU" sz="2800" dirty="0" smtClean="0"/>
              <a:t>Option 2 – Venture Capital</a:t>
            </a:r>
          </a:p>
          <a:p>
            <a:pPr lvl="1"/>
            <a:r>
              <a:rPr lang="en-AU" sz="2400" dirty="0" smtClean="0"/>
              <a:t>Reputation of being difficult to deal with</a:t>
            </a:r>
          </a:p>
          <a:p>
            <a:pPr lvl="1"/>
            <a:r>
              <a:rPr lang="en-AU" sz="2400" dirty="0" smtClean="0"/>
              <a:t>Strike tough deals</a:t>
            </a:r>
          </a:p>
          <a:p>
            <a:pPr lvl="1"/>
            <a:r>
              <a:rPr lang="en-AU" sz="2400" dirty="0" smtClean="0"/>
              <a:t>Normally larger amounts of capital</a:t>
            </a:r>
          </a:p>
          <a:p>
            <a:pPr lvl="1"/>
            <a:r>
              <a:rPr lang="en-AU" sz="2400" dirty="0" smtClean="0"/>
              <a:t>Your client might not be ready for this type of scrutiny</a:t>
            </a:r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09658" y="549719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Embrace the Fourth Option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1321883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635896" y="4822031"/>
            <a:ext cx="540060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187624" y="1995686"/>
            <a:ext cx="6768752" cy="1872208"/>
          </a:xfrm>
        </p:spPr>
        <p:txBody>
          <a:bodyPr/>
          <a:lstStyle/>
          <a:p>
            <a:r>
              <a:rPr lang="en-AU" sz="2800" dirty="0" smtClean="0"/>
              <a:t>Option 3 – Raising Capital under s708</a:t>
            </a:r>
          </a:p>
          <a:p>
            <a:pPr lvl="1"/>
            <a:r>
              <a:rPr lang="en-AU" sz="2400" dirty="0" smtClean="0"/>
              <a:t>Limited to 20 investors per annum</a:t>
            </a:r>
          </a:p>
          <a:p>
            <a:pPr lvl="1"/>
            <a:r>
              <a:rPr lang="en-AU" sz="2400" dirty="0" smtClean="0"/>
              <a:t>$2M per annum upper limit</a:t>
            </a:r>
          </a:p>
          <a:p>
            <a:pPr lvl="1"/>
            <a:r>
              <a:rPr lang="en-AU" sz="2400" dirty="0" smtClean="0"/>
              <a:t>50 shareholder limit can be a problem</a:t>
            </a:r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09658" y="549719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Embrace the Fourth Option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9069545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39952" y="4842805"/>
            <a:ext cx="4549097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115616" y="2067694"/>
            <a:ext cx="6840760" cy="2088232"/>
          </a:xfrm>
        </p:spPr>
        <p:txBody>
          <a:bodyPr/>
          <a:lstStyle/>
          <a:p>
            <a:pPr marL="514350" indent="-514350">
              <a:buAutoNum type="alphaUcPeriod"/>
            </a:pPr>
            <a:r>
              <a:rPr lang="en-AU" sz="2800" dirty="0" smtClean="0"/>
              <a:t>Success!</a:t>
            </a:r>
          </a:p>
          <a:p>
            <a:pPr marL="900113" lvl="1" indent="-361950">
              <a:buFont typeface="Arial" panose="020B0604020202020204" pitchFamily="34" charset="0"/>
              <a:buChar char="•"/>
            </a:pPr>
            <a:r>
              <a:rPr lang="en-AU" dirty="0" smtClean="0"/>
              <a:t>$18.3M raised!</a:t>
            </a:r>
          </a:p>
          <a:p>
            <a:pPr marL="900113" lvl="1" indent="-361950">
              <a:buFont typeface="Arial" panose="020B0604020202020204" pitchFamily="34" charset="0"/>
              <a:buChar char="•"/>
            </a:pPr>
            <a:r>
              <a:rPr lang="en-AU" dirty="0" smtClean="0"/>
              <a:t>By 22 companies</a:t>
            </a:r>
          </a:p>
          <a:p>
            <a:pPr marL="900113" lvl="1" indent="-361950">
              <a:buFont typeface="Arial" panose="020B0604020202020204" pitchFamily="34" charset="0"/>
              <a:buChar char="•"/>
            </a:pPr>
            <a:r>
              <a:rPr lang="en-AU" dirty="0" smtClean="0"/>
              <a:t>These companies could have been your clients – if they are congratulations!</a:t>
            </a:r>
            <a:endParaRPr lang="en-AU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8675" y="303498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“Crowd Sourced Funding Equity Raising Scorecard”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548829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635896" y="4822031"/>
            <a:ext cx="540060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611560" y="1779662"/>
            <a:ext cx="7848872" cy="2679740"/>
          </a:xfrm>
        </p:spPr>
        <p:txBody>
          <a:bodyPr/>
          <a:lstStyle/>
          <a:p>
            <a:r>
              <a:rPr lang="en-AU" sz="2800" dirty="0" smtClean="0"/>
              <a:t>And now Option </a:t>
            </a:r>
            <a:r>
              <a:rPr lang="en-AU" sz="2800" dirty="0"/>
              <a:t>4</a:t>
            </a:r>
            <a:r>
              <a:rPr lang="en-AU" sz="2800" dirty="0" smtClean="0"/>
              <a:t> – Crowd Sourced Funding Equity Raising </a:t>
            </a:r>
          </a:p>
          <a:p>
            <a:pPr lvl="1"/>
            <a:r>
              <a:rPr lang="en-AU" sz="2400" dirty="0" smtClean="0"/>
              <a:t>Small proprietary company/small public company </a:t>
            </a:r>
          </a:p>
          <a:p>
            <a:pPr lvl="1"/>
            <a:r>
              <a:rPr lang="en-AU" sz="2400" dirty="0" smtClean="0"/>
              <a:t>Can raise up to $5M in 12 months</a:t>
            </a:r>
          </a:p>
          <a:p>
            <a:pPr lvl="1"/>
            <a:r>
              <a:rPr lang="en-AU" sz="2400" dirty="0" smtClean="0"/>
              <a:t>Can repeat in following years</a:t>
            </a:r>
          </a:p>
          <a:p>
            <a:pPr lvl="1"/>
            <a:r>
              <a:rPr lang="en-AU" sz="2400" dirty="0" smtClean="0"/>
              <a:t>No need for an auditor until $3M raised</a:t>
            </a:r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09658" y="549719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Embrace the Fourth Option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2651323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635896" y="4822031"/>
            <a:ext cx="540060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043608" y="1923678"/>
            <a:ext cx="7128792" cy="2232248"/>
          </a:xfrm>
        </p:spPr>
        <p:txBody>
          <a:bodyPr/>
          <a:lstStyle/>
          <a:p>
            <a:pPr lvl="1"/>
            <a:r>
              <a:rPr lang="en-AU" sz="2400" dirty="0" smtClean="0"/>
              <a:t>Retail investor limit $10,000 per annum</a:t>
            </a:r>
          </a:p>
          <a:p>
            <a:pPr lvl="1"/>
            <a:r>
              <a:rPr lang="en-AU" sz="2400" dirty="0" smtClean="0"/>
              <a:t>Ordinary shares</a:t>
            </a:r>
          </a:p>
          <a:p>
            <a:pPr lvl="1"/>
            <a:r>
              <a:rPr lang="en-AU" sz="2400" dirty="0" smtClean="0"/>
              <a:t>No interest payments</a:t>
            </a:r>
          </a:p>
          <a:p>
            <a:pPr lvl="1"/>
            <a:r>
              <a:rPr lang="en-AU" sz="2400" dirty="0" smtClean="0"/>
              <a:t>No security offered</a:t>
            </a:r>
          </a:p>
          <a:p>
            <a:pPr lvl="1"/>
            <a:r>
              <a:rPr lang="en-AU" sz="2400" dirty="0" smtClean="0"/>
              <a:t>But, must have a good story!</a:t>
            </a:r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09658" y="549719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Embrace the Fourth Option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1684344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635896" y="4822031"/>
            <a:ext cx="540060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152128" y="1995686"/>
            <a:ext cx="6948264" cy="2088232"/>
          </a:xfrm>
        </p:spPr>
        <p:txBody>
          <a:bodyPr/>
          <a:lstStyle/>
          <a:p>
            <a:r>
              <a:rPr lang="en-AU" sz="2800" dirty="0"/>
              <a:t>Companies annual turnover must be lower than $25m</a:t>
            </a:r>
          </a:p>
          <a:p>
            <a:r>
              <a:rPr lang="en-AU" sz="2800" dirty="0" smtClean="0"/>
              <a:t>Most </a:t>
            </a:r>
            <a:r>
              <a:rPr lang="en-AU" sz="2800" dirty="0"/>
              <a:t>companies will be clients of small to medium-sized accountancy firms</a:t>
            </a:r>
          </a:p>
          <a:p>
            <a:pPr marL="0" indent="0" eaLnBrk="1" hangingPunct="1">
              <a:buNone/>
            </a:pPr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09658" y="549719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Great Opportunity for Accountants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3327070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635896" y="4794647"/>
            <a:ext cx="540060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755576" y="1843099"/>
            <a:ext cx="7704856" cy="2096803"/>
          </a:xfrm>
        </p:spPr>
        <p:txBody>
          <a:bodyPr/>
          <a:lstStyle/>
          <a:p>
            <a:r>
              <a:rPr lang="en-AU" sz="2800" dirty="0" smtClean="0"/>
              <a:t>Great opportunity for your firm to offer a proactive Crowd Sourced Funding Equity Raising Service</a:t>
            </a:r>
          </a:p>
          <a:p>
            <a:r>
              <a:rPr lang="en-AU" sz="2800" dirty="0" smtClean="0"/>
              <a:t>Opportunity to grow with your clients!</a:t>
            </a:r>
          </a:p>
          <a:p>
            <a:pPr marL="0" indent="0" eaLnBrk="1" hangingPunct="1">
              <a:buNone/>
            </a:pPr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339502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Great Opportunity for Accountants (cont’d….)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0598308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490887" y="4857476"/>
            <a:ext cx="3672408" cy="19910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0" y="2139702"/>
            <a:ext cx="7200800" cy="1224136"/>
          </a:xfrm>
        </p:spPr>
        <p:txBody>
          <a:bodyPr/>
          <a:lstStyle/>
          <a:p>
            <a:pPr marL="0" indent="0" algn="ctr">
              <a:buNone/>
            </a:pPr>
            <a:r>
              <a:rPr lang="en-AU" altLang="en-US" sz="2800" b="1" dirty="0" smtClean="0"/>
              <a:t>Crowd Sourced Funding  Eligibility Matrix (BAS5004)</a:t>
            </a:r>
            <a:endParaRPr lang="en-AU" altLang="en-US" sz="2800" b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10446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0" y="123478"/>
            <a:ext cx="89817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Accountants Have a Definite </a:t>
            </a:r>
          </a:p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Role in the Crowd-Sourced Funding Journey</a:t>
            </a:r>
            <a:endParaRPr lang="en-AU" sz="28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855FCA78-419A-48CB-B6F3-72981A0BC6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4372267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490887" y="4857476"/>
            <a:ext cx="3672408" cy="19910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0" y="1851670"/>
            <a:ext cx="7200800" cy="2376264"/>
          </a:xfrm>
        </p:spPr>
        <p:txBody>
          <a:bodyPr/>
          <a:lstStyle/>
          <a:p>
            <a:pPr marL="457200" indent="-457200">
              <a:buAutoNum type="alphaUcPeriod"/>
            </a:pPr>
            <a:r>
              <a:rPr lang="en-AU" altLang="en-US" b="1" dirty="0" smtClean="0"/>
              <a:t>Compliance with the Legal Requirements</a:t>
            </a:r>
          </a:p>
          <a:p>
            <a:pPr marL="857250" lvl="1" indent="-457200">
              <a:buFont typeface="Arial" panose="020B0604020202020204" pitchFamily="34" charset="0"/>
              <a:buChar char="•"/>
              <a:tabLst>
                <a:tab pos="808038" algn="l"/>
              </a:tabLst>
            </a:pPr>
            <a:r>
              <a:rPr lang="en-AU" altLang="en-US" dirty="0" smtClean="0"/>
              <a:t>Group turnover under $25M</a:t>
            </a:r>
          </a:p>
          <a:p>
            <a:pPr marL="857250" lvl="1" indent="-457200">
              <a:buFont typeface="Arial" panose="020B0604020202020204" pitchFamily="34" charset="0"/>
              <a:buChar char="•"/>
              <a:tabLst>
                <a:tab pos="808038" algn="l"/>
              </a:tabLst>
            </a:pPr>
            <a:r>
              <a:rPr lang="en-AU" altLang="en-US" dirty="0" smtClean="0"/>
              <a:t>Group Gross Assets under $25M</a:t>
            </a:r>
          </a:p>
          <a:p>
            <a:pPr marL="857250" lvl="1" indent="-457200">
              <a:buFont typeface="Arial" panose="020B0604020202020204" pitchFamily="34" charset="0"/>
              <a:buChar char="•"/>
              <a:tabLst>
                <a:tab pos="808038" algn="l"/>
              </a:tabLst>
            </a:pPr>
            <a:r>
              <a:rPr lang="en-AU" altLang="en-US" dirty="0" smtClean="0"/>
              <a:t>No member listed on a stock exchange</a:t>
            </a:r>
          </a:p>
          <a:p>
            <a:pPr marL="857250" lvl="1" indent="-457200">
              <a:buFont typeface="Arial" panose="020B0604020202020204" pitchFamily="34" charset="0"/>
              <a:buChar char="•"/>
              <a:tabLst>
                <a:tab pos="808038" algn="l"/>
              </a:tabLst>
            </a:pPr>
            <a:r>
              <a:rPr lang="en-AU" altLang="en-US" dirty="0" smtClean="0"/>
              <a:t>No member on a financial market</a:t>
            </a:r>
          </a:p>
          <a:p>
            <a:pPr marL="857250" lvl="1" indent="-457200">
              <a:buFont typeface="Arial" panose="020B0604020202020204" pitchFamily="34" charset="0"/>
              <a:buChar char="•"/>
              <a:tabLst>
                <a:tab pos="808038" algn="l"/>
              </a:tabLst>
            </a:pPr>
            <a:r>
              <a:rPr lang="en-AU" altLang="en-US" dirty="0" smtClean="0"/>
              <a:t>Money raised not being used for a credit facility</a:t>
            </a:r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10446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0" y="123478"/>
            <a:ext cx="89817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Accountants Have a Definite </a:t>
            </a:r>
          </a:p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Role in the Crowd-Sourced Funding Journey</a:t>
            </a:r>
            <a:endParaRPr lang="en-AU" sz="28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855FCA78-419A-48CB-B6F3-72981A0BC6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8328664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5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5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5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490887" y="4857476"/>
            <a:ext cx="3672408" cy="19910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2483768" y="2211710"/>
            <a:ext cx="4248472" cy="1368152"/>
          </a:xfrm>
        </p:spPr>
        <p:txBody>
          <a:bodyPr/>
          <a:lstStyle/>
          <a:p>
            <a:pPr marL="0" indent="0">
              <a:buNone/>
              <a:tabLst>
                <a:tab pos="361950" algn="l"/>
              </a:tabLst>
            </a:pPr>
            <a:r>
              <a:rPr lang="en-AU" altLang="en-US" b="1" dirty="0" smtClean="0"/>
              <a:t>B.	Don’t worry about:</a:t>
            </a:r>
          </a:p>
          <a:p>
            <a:pPr marL="857250" lvl="1" indent="-457200">
              <a:buFont typeface="Arial" panose="020B0604020202020204" pitchFamily="34" charset="0"/>
              <a:buChar char="•"/>
              <a:tabLst>
                <a:tab pos="808038" algn="l"/>
              </a:tabLst>
            </a:pPr>
            <a:r>
              <a:rPr lang="en-AU" altLang="en-US" dirty="0" smtClean="0"/>
              <a:t>Age of the company</a:t>
            </a:r>
          </a:p>
          <a:p>
            <a:pPr marL="857250" lvl="1" indent="-457200">
              <a:buFont typeface="Arial" panose="020B0604020202020204" pitchFamily="34" charset="0"/>
              <a:buChar char="•"/>
              <a:tabLst>
                <a:tab pos="808038" algn="l"/>
              </a:tabLst>
            </a:pPr>
            <a:r>
              <a:rPr lang="en-AU" altLang="en-US" dirty="0"/>
              <a:t>Type of Business/industry</a:t>
            </a:r>
          </a:p>
          <a:p>
            <a:pPr marL="0" indent="0">
              <a:buNone/>
              <a:tabLst>
                <a:tab pos="361950" algn="l"/>
              </a:tabLst>
            </a:pPr>
            <a:endParaRPr lang="en-AU" altLang="en-US" dirty="0" smtClean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10446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0" y="123478"/>
            <a:ext cx="89817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Accountants Have a Definite </a:t>
            </a:r>
          </a:p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Role in the Crowd-Sourced Funding Journey</a:t>
            </a:r>
            <a:endParaRPr lang="en-AU" sz="28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855FCA78-419A-48CB-B6F3-72981A0BC6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1990653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490887" y="4857476"/>
            <a:ext cx="3672408" cy="19910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2128281" y="1602995"/>
            <a:ext cx="4891991" cy="2912971"/>
          </a:xfrm>
        </p:spPr>
        <p:txBody>
          <a:bodyPr/>
          <a:lstStyle/>
          <a:p>
            <a:pPr marL="0" indent="0">
              <a:buNone/>
              <a:tabLst>
                <a:tab pos="361950" algn="l"/>
              </a:tabLst>
            </a:pPr>
            <a:r>
              <a:rPr lang="en-AU" altLang="en-US" b="1" dirty="0" smtClean="0"/>
              <a:t>C.	10 Key Characteristics:</a:t>
            </a:r>
          </a:p>
          <a:p>
            <a:pPr marL="857250" lvl="1" indent="-457200">
              <a:buFont typeface="Arial" panose="020B0604020202020204" pitchFamily="34" charset="0"/>
              <a:buChar char="•"/>
              <a:tabLst>
                <a:tab pos="808038" algn="l"/>
              </a:tabLst>
            </a:pPr>
            <a:r>
              <a:rPr lang="en-AU" altLang="en-US" dirty="0" smtClean="0"/>
              <a:t>A company wanting to “scale up”</a:t>
            </a:r>
          </a:p>
          <a:p>
            <a:pPr marL="857250" lvl="1" indent="-457200">
              <a:buFont typeface="Arial" panose="020B0604020202020204" pitchFamily="34" charset="0"/>
              <a:buChar char="•"/>
              <a:tabLst>
                <a:tab pos="808038" algn="l"/>
              </a:tabLst>
            </a:pPr>
            <a:r>
              <a:rPr lang="en-AU" altLang="en-US" dirty="0" smtClean="0"/>
              <a:t>Fast growing ambitious company</a:t>
            </a:r>
          </a:p>
          <a:p>
            <a:pPr marL="857250" lvl="1" indent="-457200">
              <a:buFont typeface="Arial" panose="020B0604020202020204" pitchFamily="34" charset="0"/>
              <a:buChar char="•"/>
              <a:tabLst>
                <a:tab pos="808038" algn="l"/>
              </a:tabLst>
            </a:pPr>
            <a:r>
              <a:rPr lang="en-AU" altLang="en-US" dirty="0" smtClean="0"/>
              <a:t>Wanting to expand</a:t>
            </a:r>
          </a:p>
          <a:p>
            <a:pPr marL="857250" lvl="1" indent="-457200">
              <a:buFont typeface="Arial" panose="020B0604020202020204" pitchFamily="34" charset="0"/>
              <a:buChar char="•"/>
              <a:tabLst>
                <a:tab pos="808038" algn="l"/>
              </a:tabLst>
            </a:pPr>
            <a:r>
              <a:rPr lang="en-AU" altLang="en-US" dirty="0" smtClean="0"/>
              <a:t>Wanting to acquire</a:t>
            </a:r>
          </a:p>
          <a:p>
            <a:pPr marL="857250" lvl="1" indent="-457200">
              <a:buFont typeface="Arial" panose="020B0604020202020204" pitchFamily="34" charset="0"/>
              <a:buChar char="•"/>
              <a:tabLst>
                <a:tab pos="808038" algn="l"/>
              </a:tabLst>
            </a:pPr>
            <a:r>
              <a:rPr lang="en-AU" altLang="en-US" dirty="0" smtClean="0"/>
              <a:t>CEO with a “big audacious idea”</a:t>
            </a:r>
          </a:p>
          <a:p>
            <a:pPr marL="857250" lvl="1" indent="-457200">
              <a:buFont typeface="Arial" panose="020B0604020202020204" pitchFamily="34" charset="0"/>
              <a:buChar char="•"/>
              <a:tabLst>
                <a:tab pos="808038" algn="l"/>
              </a:tabLst>
            </a:pPr>
            <a:r>
              <a:rPr lang="en-AU" altLang="en-US" dirty="0" smtClean="0"/>
              <a:t>Exciting vision</a:t>
            </a:r>
          </a:p>
          <a:p>
            <a:pPr marL="857250" lvl="1" indent="-457200">
              <a:buFont typeface="Arial" panose="020B0604020202020204" pitchFamily="34" charset="0"/>
              <a:buChar char="•"/>
              <a:tabLst>
                <a:tab pos="808038" algn="l"/>
              </a:tabLst>
            </a:pPr>
            <a:r>
              <a:rPr lang="en-AU" altLang="en-US" dirty="0" smtClean="0"/>
              <a:t>Loans to be repaid</a:t>
            </a:r>
            <a:endParaRPr lang="en-AU" altLang="en-US" dirty="0"/>
          </a:p>
          <a:p>
            <a:pPr marL="0" indent="0">
              <a:buNone/>
              <a:tabLst>
                <a:tab pos="361950" algn="l"/>
              </a:tabLst>
            </a:pPr>
            <a:endParaRPr lang="en-AU" altLang="en-US" dirty="0" smtClean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10446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0" y="123478"/>
            <a:ext cx="89817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Accountants Have a Definite </a:t>
            </a:r>
          </a:p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Role in the Crowd-Sourced Funding Journey</a:t>
            </a:r>
            <a:endParaRPr lang="en-AU" sz="28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855FCA78-419A-48CB-B6F3-72981A0BC6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7981376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5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5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5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5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5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5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25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5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5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490887" y="4857476"/>
            <a:ext cx="3672408" cy="19910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187624" y="1963035"/>
            <a:ext cx="6696744" cy="2120883"/>
          </a:xfrm>
        </p:spPr>
        <p:txBody>
          <a:bodyPr/>
          <a:lstStyle/>
          <a:p>
            <a:pPr marL="0" indent="0">
              <a:buNone/>
              <a:tabLst>
                <a:tab pos="361950" algn="l"/>
              </a:tabLst>
            </a:pPr>
            <a:r>
              <a:rPr lang="en-AU" altLang="en-US" b="1" dirty="0" smtClean="0"/>
              <a:t>C.	10 Key Characteristics:</a:t>
            </a:r>
          </a:p>
          <a:p>
            <a:pPr marL="857250" lvl="1" indent="-457200">
              <a:buFont typeface="Arial" panose="020B0604020202020204" pitchFamily="34" charset="0"/>
              <a:buChar char="•"/>
              <a:tabLst>
                <a:tab pos="808038" algn="l"/>
              </a:tabLst>
            </a:pPr>
            <a:r>
              <a:rPr lang="en-AU" altLang="en-US" dirty="0" smtClean="0"/>
              <a:t>“Bank of Mum and Dad Loans”</a:t>
            </a:r>
          </a:p>
          <a:p>
            <a:pPr marL="857250" lvl="1" indent="-457200">
              <a:buFont typeface="Arial" panose="020B0604020202020204" pitchFamily="34" charset="0"/>
              <a:buChar char="•"/>
              <a:tabLst>
                <a:tab pos="808038" algn="l"/>
              </a:tabLst>
            </a:pPr>
            <a:r>
              <a:rPr lang="en-AU" altLang="en-US" dirty="0" smtClean="0"/>
              <a:t>Succession problem</a:t>
            </a:r>
          </a:p>
          <a:p>
            <a:pPr marL="857250" lvl="1" indent="-457200">
              <a:buFont typeface="Arial" panose="020B0604020202020204" pitchFamily="34" charset="0"/>
              <a:buChar char="•"/>
              <a:tabLst>
                <a:tab pos="808038" algn="l"/>
              </a:tabLst>
            </a:pPr>
            <a:r>
              <a:rPr lang="en-AU" altLang="en-US" dirty="0" smtClean="0"/>
              <a:t>Does not qualify as an Early Stage Innovation Company (ESIC)</a:t>
            </a:r>
            <a:endParaRPr lang="en-AU" altLang="en-US" dirty="0"/>
          </a:p>
          <a:p>
            <a:pPr marL="0" indent="0">
              <a:buNone/>
              <a:tabLst>
                <a:tab pos="361950" algn="l"/>
              </a:tabLst>
            </a:pPr>
            <a:endParaRPr lang="en-AU" altLang="en-US" dirty="0" smtClean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10446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0" y="123478"/>
            <a:ext cx="89817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Accountants Have a Definite </a:t>
            </a:r>
          </a:p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Role in the Crowd-Sourced Funding Journey</a:t>
            </a:r>
            <a:endParaRPr lang="en-AU" sz="28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855FCA78-419A-48CB-B6F3-72981A0BC6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7308612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425714" y="4818820"/>
            <a:ext cx="3672408" cy="24128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0" y="1635646"/>
            <a:ext cx="7272808" cy="2664296"/>
          </a:xfrm>
        </p:spPr>
        <p:txBody>
          <a:bodyPr/>
          <a:lstStyle/>
          <a:p>
            <a:r>
              <a:rPr lang="en-AU" sz="2800" dirty="0" smtClean="0"/>
              <a:t>Be proactive – don’t wait for your client to contact you!</a:t>
            </a:r>
          </a:p>
          <a:p>
            <a:r>
              <a:rPr lang="en-AU" sz="2800" dirty="0" smtClean="0"/>
              <a:t>Invite </a:t>
            </a:r>
            <a:r>
              <a:rPr lang="en-AU" sz="2800" dirty="0"/>
              <a:t>these clients to a seminar/webinar to brief them on Crowd Sourced Funding Equity Raising (seminar material included in ESS BIZTOOLS’ product package)</a:t>
            </a:r>
          </a:p>
          <a:p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10446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0" y="123478"/>
            <a:ext cx="89817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Accountants Have a Definite </a:t>
            </a:r>
          </a:p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Role in the Crowd-Sourced Funding Journey</a:t>
            </a:r>
            <a:endParaRPr lang="en-AU" sz="28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855FCA78-419A-48CB-B6F3-72981A0BC6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4808487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707904" y="4849894"/>
            <a:ext cx="5328592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539552" y="1851669"/>
            <a:ext cx="8136904" cy="2889957"/>
          </a:xfrm>
        </p:spPr>
        <p:txBody>
          <a:bodyPr/>
          <a:lstStyle/>
          <a:p>
            <a:r>
              <a:rPr lang="en-AU" dirty="0" err="1" smtClean="0"/>
              <a:t>Xinja</a:t>
            </a:r>
            <a:r>
              <a:rPr lang="en-AU" dirty="0" smtClean="0"/>
              <a:t> Bank – 100% Digital Bank - $2.4M</a:t>
            </a:r>
          </a:p>
          <a:p>
            <a:r>
              <a:rPr lang="en-AU" dirty="0" err="1" smtClean="0"/>
              <a:t>Manrags</a:t>
            </a:r>
            <a:r>
              <a:rPr lang="en-AU" dirty="0" smtClean="0"/>
              <a:t> – Premium socks and Underwear - $363,250</a:t>
            </a:r>
          </a:p>
          <a:p>
            <a:r>
              <a:rPr lang="en-AU" dirty="0" err="1" smtClean="0"/>
              <a:t>Choovie</a:t>
            </a:r>
            <a:r>
              <a:rPr lang="en-AU" dirty="0" smtClean="0"/>
              <a:t> – Digital </a:t>
            </a:r>
            <a:r>
              <a:rPr lang="en-AU" dirty="0"/>
              <a:t>p</a:t>
            </a:r>
            <a:r>
              <a:rPr lang="en-AU" dirty="0" smtClean="0"/>
              <a:t>latform that matches moviegoers with empty seats - $294,500</a:t>
            </a:r>
          </a:p>
          <a:p>
            <a:r>
              <a:rPr lang="en-AU" dirty="0" smtClean="0"/>
              <a:t>The West Wind Gin – Australian Champion Gins - $932,000</a:t>
            </a:r>
            <a:endParaRPr lang="en-AU" dirty="0"/>
          </a:p>
          <a:p>
            <a:pPr eaLnBrk="1" hangingPunct="1"/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8675" y="303498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Overview of Some Capital Raising</a:t>
            </a:r>
          </a:p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(information from some Intermediaries’ websites)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3105607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355976" y="4794647"/>
            <a:ext cx="3816424" cy="27785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0" y="1491631"/>
            <a:ext cx="7200800" cy="3111001"/>
          </a:xfrm>
        </p:spPr>
        <p:txBody>
          <a:bodyPr/>
          <a:lstStyle/>
          <a:p>
            <a:r>
              <a:rPr lang="en-AU" sz="2800" dirty="0"/>
              <a:t>Meet with clients who are interested and submit proposal to advise on:</a:t>
            </a:r>
          </a:p>
          <a:p>
            <a:pPr lvl="1"/>
            <a:r>
              <a:rPr lang="en-AU" dirty="0"/>
              <a:t>Crowd Sourced Funding Equity Raising operations</a:t>
            </a:r>
          </a:p>
          <a:p>
            <a:pPr lvl="1"/>
            <a:r>
              <a:rPr lang="en-AU" dirty="0"/>
              <a:t>Eligibility</a:t>
            </a:r>
          </a:p>
          <a:p>
            <a:pPr lvl="1"/>
            <a:r>
              <a:rPr lang="en-AU" dirty="0"/>
              <a:t>Crowd Sourced Funding Intermediary’s role, duties, responsibilities and powers</a:t>
            </a:r>
          </a:p>
          <a:p>
            <a:pPr lvl="1"/>
            <a:r>
              <a:rPr lang="en-AU" dirty="0"/>
              <a:t>Overview of Crowd Sourced Funding Offer Document</a:t>
            </a:r>
          </a:p>
          <a:p>
            <a:pPr lvl="1"/>
            <a:r>
              <a:rPr lang="en-AU" dirty="0"/>
              <a:t>Listing on Intermediary’s website</a:t>
            </a:r>
          </a:p>
          <a:p>
            <a:pPr marL="457200" lvl="1" indent="0">
              <a:buNone/>
            </a:pPr>
            <a:endParaRPr lang="en-AU" dirty="0"/>
          </a:p>
          <a:p>
            <a:pPr marL="0" indent="0">
              <a:buNone/>
            </a:pPr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10446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0" y="123478"/>
            <a:ext cx="89817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Accountants Have a Definite </a:t>
            </a:r>
          </a:p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Role in the Crowd-Sourced Funding Journey</a:t>
            </a:r>
            <a:endParaRPr lang="en-AU" sz="28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855FCA78-419A-48CB-B6F3-72981A0BC6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7031853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5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355976" y="4815296"/>
            <a:ext cx="3672408" cy="24128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331640" y="2067695"/>
            <a:ext cx="6480720" cy="1800199"/>
          </a:xfrm>
        </p:spPr>
        <p:txBody>
          <a:bodyPr/>
          <a:lstStyle/>
          <a:p>
            <a:r>
              <a:rPr lang="en-AU" sz="2800" dirty="0" smtClean="0"/>
              <a:t>Indicative </a:t>
            </a:r>
            <a:r>
              <a:rPr lang="en-AU" sz="2800" dirty="0"/>
              <a:t>fee for this segment of the service </a:t>
            </a:r>
            <a:r>
              <a:rPr lang="en-AU" sz="2800" dirty="0" smtClean="0"/>
              <a:t>$</a:t>
            </a:r>
            <a:r>
              <a:rPr lang="en-AU" sz="2800" dirty="0"/>
              <a:t>1</a:t>
            </a:r>
            <a:r>
              <a:rPr lang="en-AU" sz="2800" dirty="0" smtClean="0"/>
              <a:t>,000 - $10,000 </a:t>
            </a:r>
            <a:r>
              <a:rPr lang="en-AU" sz="2800" dirty="0"/>
              <a:t>plus GST (full package included in ESS </a:t>
            </a:r>
            <a:r>
              <a:rPr lang="en-AU" sz="2800" dirty="0" smtClean="0"/>
              <a:t>BIZTOOLS’ Product Package</a:t>
            </a:r>
            <a:r>
              <a:rPr lang="en-AU" sz="2800" dirty="0"/>
              <a:t>)</a:t>
            </a:r>
          </a:p>
          <a:p>
            <a:pPr lvl="1"/>
            <a:endParaRPr lang="en-AU" dirty="0"/>
          </a:p>
          <a:p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10446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0" y="123478"/>
            <a:ext cx="89817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Accountants Have a Definite </a:t>
            </a:r>
          </a:p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Role in the Crowd-Sourced Funding Journey</a:t>
            </a:r>
            <a:endParaRPr lang="en-AU" sz="28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855FCA78-419A-48CB-B6F3-72981A0BC6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1787653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263142" y="4831454"/>
            <a:ext cx="3888432" cy="24221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164432" y="1696041"/>
            <a:ext cx="6912768" cy="3045586"/>
          </a:xfrm>
        </p:spPr>
        <p:txBody>
          <a:bodyPr/>
          <a:lstStyle/>
          <a:p>
            <a:r>
              <a:rPr lang="en-AU" sz="2800" dirty="0"/>
              <a:t>In conjunction with client directors and senior managers prepare a </a:t>
            </a:r>
            <a:r>
              <a:rPr lang="en-AU" sz="2800" dirty="0" smtClean="0"/>
              <a:t>Business Plan or a summary </a:t>
            </a:r>
            <a:r>
              <a:rPr lang="en-AU" sz="2800" dirty="0"/>
              <a:t>of the company:</a:t>
            </a:r>
          </a:p>
          <a:p>
            <a:pPr lvl="1" eaLnBrk="1" hangingPunct="1"/>
            <a:r>
              <a:rPr lang="en-AU" altLang="en-US" sz="2400" dirty="0" smtClean="0"/>
              <a:t>Industry</a:t>
            </a:r>
          </a:p>
          <a:p>
            <a:pPr lvl="1" eaLnBrk="1" hangingPunct="1"/>
            <a:r>
              <a:rPr lang="en-AU" altLang="en-US" sz="2400" dirty="0" smtClean="0"/>
              <a:t>Products/services</a:t>
            </a:r>
          </a:p>
          <a:p>
            <a:pPr lvl="1" eaLnBrk="1" hangingPunct="1"/>
            <a:r>
              <a:rPr lang="en-AU" altLang="en-US" sz="2400" dirty="0" smtClean="0"/>
              <a:t>Customers</a:t>
            </a:r>
          </a:p>
          <a:p>
            <a:pPr lvl="1" eaLnBrk="1" hangingPunct="1"/>
            <a:r>
              <a:rPr lang="en-AU" altLang="en-US" sz="2400" dirty="0" smtClean="0"/>
              <a:t>Team</a:t>
            </a:r>
            <a:endParaRPr lang="en-AU" altLang="en-US" sz="24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020763" y="546815"/>
            <a:ext cx="71516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Client Wants to Proceed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F2A7FBF7-72B0-476A-8540-08515F2B1E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1316910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259386" y="4804643"/>
            <a:ext cx="3888432" cy="16928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884512" y="1696041"/>
            <a:ext cx="5423792" cy="2747917"/>
          </a:xfrm>
        </p:spPr>
        <p:txBody>
          <a:bodyPr/>
          <a:lstStyle/>
          <a:p>
            <a:pPr lvl="1"/>
            <a:r>
              <a:rPr lang="en-AU" sz="2400" dirty="0"/>
              <a:t>Directors</a:t>
            </a:r>
          </a:p>
          <a:p>
            <a:pPr lvl="1" eaLnBrk="1" hangingPunct="1"/>
            <a:r>
              <a:rPr lang="en-AU" altLang="en-US" sz="2400" dirty="0" smtClean="0"/>
              <a:t>Location</a:t>
            </a:r>
          </a:p>
          <a:p>
            <a:pPr lvl="1" eaLnBrk="1" hangingPunct="1"/>
            <a:r>
              <a:rPr lang="en-AU" altLang="en-US" sz="2400" dirty="0" smtClean="0"/>
              <a:t>Website</a:t>
            </a:r>
          </a:p>
          <a:p>
            <a:pPr lvl="1" eaLnBrk="1" hangingPunct="1"/>
            <a:r>
              <a:rPr lang="en-AU" altLang="en-US" sz="2400" dirty="0" smtClean="0"/>
              <a:t>Intellectual Property</a:t>
            </a:r>
          </a:p>
          <a:p>
            <a:pPr lvl="1" eaLnBrk="1" hangingPunct="1"/>
            <a:r>
              <a:rPr lang="en-AU" altLang="en-US" sz="2400" dirty="0" smtClean="0"/>
              <a:t>Unique competitive advantage</a:t>
            </a:r>
          </a:p>
          <a:p>
            <a:pPr lvl="1" eaLnBrk="1" hangingPunct="1"/>
            <a:r>
              <a:rPr lang="en-AU" altLang="en-US" sz="2400" dirty="0" smtClean="0"/>
              <a:t>Current financial position</a:t>
            </a:r>
          </a:p>
          <a:p>
            <a:pPr lvl="1" eaLnBrk="1" hangingPunct="1"/>
            <a:endParaRPr lang="en-AU" altLang="en-US" sz="24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996181" y="376608"/>
            <a:ext cx="71516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Client Wants to Proceed (cont’d…)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F2A7FBF7-72B0-476A-8540-08515F2B1E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1629694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5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361311" y="4796183"/>
            <a:ext cx="3816424" cy="24128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996181" y="364324"/>
            <a:ext cx="71516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Client Wants to </a:t>
            </a:r>
            <a:r>
              <a:rPr lang="en-AU" sz="3200" b="1" dirty="0" err="1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Proceeed</a:t>
            </a:r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(cont’d…)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BF0A42DB-D061-49C0-BC70-0F49721704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34</a:t>
            </a:fld>
            <a:endParaRPr lang="en-AU" dirty="0"/>
          </a:p>
        </p:txBody>
      </p:sp>
      <p:sp>
        <p:nvSpPr>
          <p:cNvPr id="10" name="Content Placeholder 8"/>
          <p:cNvSpPr>
            <a:spLocks noGrp="1"/>
          </p:cNvSpPr>
          <p:nvPr>
            <p:ph idx="1"/>
          </p:nvPr>
        </p:nvSpPr>
        <p:spPr>
          <a:xfrm>
            <a:off x="1259632" y="1629916"/>
            <a:ext cx="6550496" cy="2886050"/>
          </a:xfrm>
        </p:spPr>
        <p:txBody>
          <a:bodyPr/>
          <a:lstStyle/>
          <a:p>
            <a:pPr eaLnBrk="1" hangingPunct="1"/>
            <a:r>
              <a:rPr lang="en-AU" sz="2800" dirty="0"/>
              <a:t>Arrange meeting/telephone call for client with a number of </a:t>
            </a:r>
            <a:r>
              <a:rPr lang="en-AU" sz="2800" dirty="0" smtClean="0"/>
              <a:t>Intermediaries</a:t>
            </a:r>
          </a:p>
          <a:p>
            <a:pPr eaLnBrk="1" hangingPunct="1"/>
            <a:r>
              <a:rPr lang="en-AU" sz="2800" dirty="0"/>
              <a:t>Discuss services that the Intermediary would </a:t>
            </a:r>
            <a:r>
              <a:rPr lang="en-AU" sz="2800" dirty="0" smtClean="0"/>
              <a:t>provide</a:t>
            </a:r>
          </a:p>
          <a:p>
            <a:pPr eaLnBrk="1" hangingPunct="1"/>
            <a:r>
              <a:rPr lang="en-AU" sz="2800" dirty="0"/>
              <a:t>Discuss fees to be charged by the Intermediary</a:t>
            </a:r>
          </a:p>
          <a:p>
            <a:pPr eaLnBrk="1" hangingPunct="1"/>
            <a:endParaRPr lang="en-AU" sz="2800" dirty="0"/>
          </a:p>
          <a:p>
            <a:pPr eaLnBrk="1" hangingPunct="1"/>
            <a:endParaRPr lang="en-AU" sz="2800" dirty="0" smtClean="0"/>
          </a:p>
          <a:p>
            <a:pPr eaLnBrk="1" hangingPunct="1"/>
            <a:endParaRPr lang="en-AU" altLang="en-US" sz="2800" dirty="0"/>
          </a:p>
          <a:p>
            <a:pPr eaLnBrk="1" hangingPunct="1"/>
            <a:endParaRPr lang="en-AU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10377519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268038" y="4814178"/>
            <a:ext cx="3888432" cy="27785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41386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996181" y="364324"/>
            <a:ext cx="71516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Client Wants to </a:t>
            </a:r>
            <a:r>
              <a:rPr lang="en-AU" sz="3200" b="1" dirty="0" err="1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Proceeed</a:t>
            </a:r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(cont’d…)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BF0A42DB-D061-49C0-BC70-0F49721704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35</a:t>
            </a:fld>
            <a:endParaRPr lang="en-AU" dirty="0"/>
          </a:p>
        </p:txBody>
      </p:sp>
      <p:sp>
        <p:nvSpPr>
          <p:cNvPr id="10" name="Content Placeholder 8"/>
          <p:cNvSpPr txBox="1">
            <a:spLocks/>
          </p:cNvSpPr>
          <p:nvPr/>
        </p:nvSpPr>
        <p:spPr bwMode="auto">
          <a:xfrm>
            <a:off x="576671" y="1691707"/>
            <a:ext cx="7990655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AU" sz="2800" kern="0" dirty="0" smtClean="0"/>
              <a:t>The legislation does not specify fees payable</a:t>
            </a:r>
          </a:p>
          <a:p>
            <a:pPr eaLnBrk="1" hangingPunct="1"/>
            <a:r>
              <a:rPr lang="en-AU" sz="2800" kern="0" dirty="0" smtClean="0"/>
              <a:t>The agreed fee can be:</a:t>
            </a:r>
          </a:p>
          <a:p>
            <a:pPr lvl="1" eaLnBrk="1" hangingPunct="1"/>
            <a:r>
              <a:rPr lang="en-AU" sz="2400" kern="0" dirty="0" smtClean="0"/>
              <a:t>Cash</a:t>
            </a:r>
          </a:p>
          <a:p>
            <a:pPr lvl="1" eaLnBrk="1" hangingPunct="1"/>
            <a:r>
              <a:rPr lang="en-AU" sz="2400" kern="0" dirty="0" smtClean="0"/>
              <a:t>Shares</a:t>
            </a:r>
          </a:p>
          <a:p>
            <a:pPr lvl="1" eaLnBrk="1" hangingPunct="1"/>
            <a:r>
              <a:rPr lang="en-AU" sz="2400" kern="0" dirty="0" smtClean="0"/>
              <a:t>A combination of cash/shares</a:t>
            </a:r>
          </a:p>
          <a:p>
            <a:pPr eaLnBrk="1" hangingPunct="1"/>
            <a:endParaRPr lang="en-AU" sz="2800" kern="0" dirty="0" smtClean="0"/>
          </a:p>
          <a:p>
            <a:pPr eaLnBrk="1" hangingPunct="1"/>
            <a:endParaRPr lang="en-AU" altLang="en-US" sz="2800" kern="0" dirty="0" smtClean="0"/>
          </a:p>
          <a:p>
            <a:pPr eaLnBrk="1" hangingPunct="1"/>
            <a:endParaRPr lang="en-AU" altLang="en-US" sz="2800" kern="0" dirty="0"/>
          </a:p>
        </p:txBody>
      </p:sp>
    </p:spTree>
    <p:extLst>
      <p:ext uri="{BB962C8B-B14F-4D97-AF65-F5344CB8AC3E}">
        <p14:creationId xmlns:p14="http://schemas.microsoft.com/office/powerpoint/2010/main" val="248630584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340046" y="4804971"/>
            <a:ext cx="3816424" cy="24128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996181" y="364324"/>
            <a:ext cx="71516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Client Wants to </a:t>
            </a:r>
            <a:r>
              <a:rPr lang="en-AU" sz="3200" b="1" dirty="0" err="1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Proceeed</a:t>
            </a:r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(cont’d…)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BF0A42DB-D061-49C0-BC70-0F49721704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36</a:t>
            </a:fld>
            <a:endParaRPr lang="en-AU" dirty="0"/>
          </a:p>
        </p:txBody>
      </p:sp>
      <p:sp>
        <p:nvSpPr>
          <p:cNvPr id="10" name="Content Placeholder 8"/>
          <p:cNvSpPr>
            <a:spLocks noGrp="1"/>
          </p:cNvSpPr>
          <p:nvPr>
            <p:ph idx="1"/>
          </p:nvPr>
        </p:nvSpPr>
        <p:spPr>
          <a:xfrm>
            <a:off x="1117848" y="1845940"/>
            <a:ext cx="6982544" cy="2526010"/>
          </a:xfrm>
        </p:spPr>
        <p:txBody>
          <a:bodyPr/>
          <a:lstStyle/>
          <a:p>
            <a:r>
              <a:rPr lang="en-AU" sz="2800" dirty="0"/>
              <a:t>The agreed fee must be disclosed in the Crowd Sourced Funding Offer Document and on the Intermediary’s website</a:t>
            </a:r>
          </a:p>
          <a:p>
            <a:pPr eaLnBrk="1" hangingPunct="1"/>
            <a:r>
              <a:rPr lang="en-AU" sz="2800" dirty="0"/>
              <a:t>Determine what upfront payments will be required</a:t>
            </a:r>
            <a:endParaRPr lang="en-AU" sz="2800" dirty="0" smtClean="0"/>
          </a:p>
          <a:p>
            <a:pPr marL="0" indent="0" eaLnBrk="1" hangingPunct="1">
              <a:buNone/>
            </a:pPr>
            <a:endParaRPr lang="en-AU" altLang="en-US" sz="2800" dirty="0"/>
          </a:p>
          <a:p>
            <a:pPr eaLnBrk="1" hangingPunct="1"/>
            <a:endParaRPr lang="en-AU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4874851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345954" y="4818820"/>
            <a:ext cx="3816424" cy="24128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020763" y="546815"/>
            <a:ext cx="71516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Costs Could Include: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64DB570D-8F4D-4C2F-8FE7-309B34C8A0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37</a:t>
            </a:fld>
            <a:endParaRPr lang="en-AU" dirty="0"/>
          </a:p>
        </p:txBody>
      </p:sp>
      <p:sp>
        <p:nvSpPr>
          <p:cNvPr id="10" name="Content Placeholder 8"/>
          <p:cNvSpPr>
            <a:spLocks noGrp="1"/>
          </p:cNvSpPr>
          <p:nvPr>
            <p:ph idx="1"/>
          </p:nvPr>
        </p:nvSpPr>
        <p:spPr>
          <a:xfrm>
            <a:off x="467544" y="1851670"/>
            <a:ext cx="8280920" cy="2448272"/>
          </a:xfrm>
        </p:spPr>
        <p:txBody>
          <a:bodyPr/>
          <a:lstStyle/>
          <a:p>
            <a:pPr eaLnBrk="1" hangingPunct="1"/>
            <a:r>
              <a:rPr lang="en-AU" altLang="en-US" sz="2800" dirty="0" smtClean="0"/>
              <a:t>On-boarding fees: $5,000 - $10,000</a:t>
            </a:r>
          </a:p>
          <a:p>
            <a:pPr eaLnBrk="1" hangingPunct="1"/>
            <a:r>
              <a:rPr lang="en-AU" altLang="en-US" sz="2800" dirty="0" smtClean="0"/>
              <a:t>Production of a company video: $4,000 - $5,000</a:t>
            </a:r>
          </a:p>
          <a:p>
            <a:pPr eaLnBrk="1" hangingPunct="1"/>
            <a:r>
              <a:rPr lang="en-AU" altLang="en-US" sz="2800" dirty="0" smtClean="0"/>
              <a:t>Design fees: $1,000 - $2,000</a:t>
            </a:r>
          </a:p>
          <a:p>
            <a:pPr eaLnBrk="1" hangingPunct="1"/>
            <a:r>
              <a:rPr lang="en-AU" altLang="en-US" sz="2800" dirty="0" smtClean="0"/>
              <a:t>Fees charged by Intermediaries seem to range from 4% to 8% of capital raised</a:t>
            </a:r>
            <a:endParaRPr lang="en-AU" altLang="en-US" sz="2800" dirty="0"/>
          </a:p>
          <a:p>
            <a:pPr eaLnBrk="1" hangingPunct="1"/>
            <a:endParaRPr lang="en-AU" altLang="en-US" sz="2800" dirty="0"/>
          </a:p>
          <a:p>
            <a:pPr eaLnBrk="1" hangingPunct="1"/>
            <a:endParaRPr lang="en-AU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22644776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218685" y="4850741"/>
            <a:ext cx="3888432" cy="24128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043608" y="483518"/>
            <a:ext cx="76556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Discussions with Intermediaries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561DAD14-4EF5-4145-A0AA-76823C6F26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38</a:t>
            </a:fld>
            <a:endParaRPr lang="en-AU" dirty="0"/>
          </a:p>
        </p:txBody>
      </p:sp>
      <p:sp>
        <p:nvSpPr>
          <p:cNvPr id="10" name="Content Placeholder 8"/>
          <p:cNvSpPr>
            <a:spLocks noGrp="1"/>
          </p:cNvSpPr>
          <p:nvPr>
            <p:ph idx="1"/>
          </p:nvPr>
        </p:nvSpPr>
        <p:spPr>
          <a:xfrm>
            <a:off x="1475656" y="2067694"/>
            <a:ext cx="6192688" cy="1728192"/>
          </a:xfrm>
        </p:spPr>
        <p:txBody>
          <a:bodyPr/>
          <a:lstStyle/>
          <a:p>
            <a:pPr eaLnBrk="1" hangingPunct="1"/>
            <a:r>
              <a:rPr lang="en-AU" sz="2800" dirty="0" smtClean="0"/>
              <a:t>Discuss </a:t>
            </a:r>
            <a:r>
              <a:rPr lang="en-AU" sz="2800" dirty="0"/>
              <a:t>information that the Intermediary believes should be included within the Crowd Sourced Funding Offer Document</a:t>
            </a:r>
          </a:p>
          <a:p>
            <a:pPr eaLnBrk="1" hangingPunct="1"/>
            <a:endParaRPr lang="en-AU" altLang="en-US" sz="2800" dirty="0"/>
          </a:p>
        </p:txBody>
      </p:sp>
    </p:spTree>
    <p:extLst>
      <p:ext uri="{BB962C8B-B14F-4D97-AF65-F5344CB8AC3E}">
        <p14:creationId xmlns:p14="http://schemas.microsoft.com/office/powerpoint/2010/main" val="92304567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404792" y="4825292"/>
            <a:ext cx="3672408" cy="24128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907704" y="2283718"/>
            <a:ext cx="5328592" cy="1440160"/>
          </a:xfrm>
        </p:spPr>
        <p:txBody>
          <a:bodyPr/>
          <a:lstStyle/>
          <a:p>
            <a:r>
              <a:rPr lang="en-AU" sz="2800" dirty="0" smtClean="0"/>
              <a:t>Individual </a:t>
            </a:r>
            <a:r>
              <a:rPr lang="en-AU" sz="2800" dirty="0"/>
              <a:t>Intermediaries appear to have 20,000 to 30,000 potential investors</a:t>
            </a:r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4720" y="549719"/>
            <a:ext cx="8765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Comments from some Intermediaries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46F3E372-0DF5-43C3-A014-8BBF672B86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1983776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707904" y="4849894"/>
            <a:ext cx="5328592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539552" y="1851669"/>
            <a:ext cx="8136904" cy="2889957"/>
          </a:xfrm>
        </p:spPr>
        <p:txBody>
          <a:bodyPr/>
          <a:lstStyle/>
          <a:p>
            <a:r>
              <a:rPr lang="en-AU" dirty="0" smtClean="0"/>
              <a:t>Memo Bottle – Flat water bottle designed to fit into your bag - $383,238</a:t>
            </a:r>
          </a:p>
          <a:p>
            <a:r>
              <a:rPr lang="en-AU" dirty="0" err="1" smtClean="0"/>
              <a:t>Bausele</a:t>
            </a:r>
            <a:r>
              <a:rPr lang="en-AU" dirty="0" smtClean="0"/>
              <a:t> – Timekeeper luxury brands with Australian inspired crowns - $294,928</a:t>
            </a:r>
          </a:p>
          <a:p>
            <a:r>
              <a:rPr lang="en-AU" dirty="0" err="1" smtClean="0"/>
              <a:t>Plikan</a:t>
            </a:r>
            <a:r>
              <a:rPr lang="en-AU" dirty="0" smtClean="0"/>
              <a:t> – Global currency </a:t>
            </a:r>
            <a:r>
              <a:rPr lang="en-AU" dirty="0"/>
              <a:t>A</a:t>
            </a:r>
            <a:r>
              <a:rPr lang="en-AU" dirty="0" smtClean="0"/>
              <a:t>pp and pre paid Visa card that you can use anywhere - $248,930</a:t>
            </a:r>
          </a:p>
          <a:p>
            <a:endParaRPr lang="en-AU" dirty="0" smtClean="0"/>
          </a:p>
          <a:p>
            <a:pPr eaLnBrk="1" hangingPunct="1"/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8675" y="303498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Overview of Some Capital Raising</a:t>
            </a:r>
          </a:p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(information from some Intermediaries’ websites)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5981420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355976" y="4778733"/>
            <a:ext cx="3744416" cy="27785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0" y="1707654"/>
            <a:ext cx="7128792" cy="2736304"/>
          </a:xfrm>
        </p:spPr>
        <p:txBody>
          <a:bodyPr/>
          <a:lstStyle/>
          <a:p>
            <a:pPr eaLnBrk="1" hangingPunct="1"/>
            <a:r>
              <a:rPr lang="en-AU" sz="2800" dirty="0"/>
              <a:t>Some of the Intermediaries have expressed a preference for companies to have some “pre-seed funding” before proceeding with Crowd Sourced Funding Equity Raising.  Pre-seed funding assists in the confirmation of a company’s </a:t>
            </a:r>
            <a:r>
              <a:rPr lang="en-AU" sz="2800" dirty="0" smtClean="0"/>
              <a:t>value</a:t>
            </a:r>
            <a:endParaRPr lang="en-AU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4720" y="349223"/>
            <a:ext cx="87657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Comments from some Intermediaries (cont’d…)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46F3E372-0DF5-43C3-A014-8BBF672B86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40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6242156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473866" y="4804643"/>
            <a:ext cx="3600400" cy="24128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0" y="1707654"/>
            <a:ext cx="7128792" cy="2736304"/>
          </a:xfrm>
        </p:spPr>
        <p:txBody>
          <a:bodyPr/>
          <a:lstStyle/>
          <a:p>
            <a:r>
              <a:rPr lang="en-AU" sz="2800" dirty="0"/>
              <a:t>Some Intermediaries appear to prefer a “private launch” – for the  first 30 days of the 90 day listing period in an attempt to attract investors from:</a:t>
            </a:r>
          </a:p>
          <a:p>
            <a:pPr lvl="1"/>
            <a:r>
              <a:rPr lang="en-AU" dirty="0"/>
              <a:t> </a:t>
            </a:r>
            <a:r>
              <a:rPr lang="en-AU" sz="2400" dirty="0" smtClean="0"/>
              <a:t>Employees</a:t>
            </a:r>
          </a:p>
          <a:p>
            <a:pPr lvl="1"/>
            <a:r>
              <a:rPr lang="en-AU" sz="2400" dirty="0" smtClean="0"/>
              <a:t>Shareholders</a:t>
            </a:r>
            <a:endParaRPr lang="en-AU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4720" y="349223"/>
            <a:ext cx="87657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Comments from some Intermediaries (cont’d…)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46F3E372-0DF5-43C3-A014-8BBF672B86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41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1931034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332784" y="4784926"/>
            <a:ext cx="3744416" cy="24128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899592" y="1635646"/>
            <a:ext cx="7272808" cy="2808312"/>
          </a:xfrm>
        </p:spPr>
        <p:txBody>
          <a:bodyPr/>
          <a:lstStyle/>
          <a:p>
            <a:pPr lvl="1"/>
            <a:r>
              <a:rPr lang="en-AU" sz="2400" dirty="0" smtClean="0"/>
              <a:t>Customers</a:t>
            </a:r>
          </a:p>
          <a:p>
            <a:pPr lvl="1"/>
            <a:r>
              <a:rPr lang="en-AU" sz="2400" dirty="0" smtClean="0"/>
              <a:t>Suppliers</a:t>
            </a:r>
          </a:p>
          <a:p>
            <a:pPr lvl="1"/>
            <a:r>
              <a:rPr lang="en-AU" sz="2400" dirty="0" smtClean="0"/>
              <a:t>Family and friends of Shareholders and Senior Management</a:t>
            </a:r>
          </a:p>
          <a:p>
            <a:r>
              <a:rPr lang="en-AU" dirty="0" smtClean="0"/>
              <a:t>The </a:t>
            </a:r>
            <a:r>
              <a:rPr lang="en-AU" dirty="0"/>
              <a:t>benefit of a “private launch” is that it gives the company some external investors before going to the public</a:t>
            </a:r>
          </a:p>
          <a:p>
            <a:pPr lvl="1"/>
            <a:endParaRPr lang="en-AU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4720" y="349223"/>
            <a:ext cx="87657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Comments from some Intermediaries (cont’d…)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46F3E372-0DF5-43C3-A014-8BBF672B86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42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759571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248162" y="4820550"/>
            <a:ext cx="3816424" cy="24128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0" y="1851670"/>
            <a:ext cx="7200800" cy="2664296"/>
          </a:xfrm>
        </p:spPr>
        <p:txBody>
          <a:bodyPr/>
          <a:lstStyle/>
          <a:p>
            <a:r>
              <a:rPr lang="en-AU" sz="2800" dirty="0" smtClean="0"/>
              <a:t>Your </a:t>
            </a:r>
            <a:r>
              <a:rPr lang="en-AU" sz="2800" dirty="0"/>
              <a:t>accounting firm would normally coordinate the preparation of the Crowd Sourced Funding Offer Document (template and other supporting documentation included in ESS BIZTOOLS’ Product Package</a:t>
            </a:r>
            <a:r>
              <a:rPr lang="en-AU" dirty="0"/>
              <a:t>)</a:t>
            </a:r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4720" y="349223"/>
            <a:ext cx="87657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Crowd Sourced Funding Offer Document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46F3E372-0DF5-43C3-A014-8BBF672B86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43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3188814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355976" y="4828982"/>
            <a:ext cx="3816424" cy="24128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4720" y="349223"/>
            <a:ext cx="87657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Crowd Sourced Funding Offer Document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46F3E372-0DF5-43C3-A014-8BBF672B86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44</a:t>
            </a:fld>
            <a:endParaRPr lang="en-AU" dirty="0"/>
          </a:p>
        </p:txBody>
      </p:sp>
      <p:sp>
        <p:nvSpPr>
          <p:cNvPr id="10" name="Content Placeholder 8"/>
          <p:cNvSpPr>
            <a:spLocks noGrp="1"/>
          </p:cNvSpPr>
          <p:nvPr>
            <p:ph idx="1"/>
          </p:nvPr>
        </p:nvSpPr>
        <p:spPr>
          <a:xfrm>
            <a:off x="1043608" y="1557908"/>
            <a:ext cx="7054552" cy="2814042"/>
          </a:xfrm>
        </p:spPr>
        <p:txBody>
          <a:bodyPr/>
          <a:lstStyle/>
          <a:p>
            <a:r>
              <a:rPr lang="en-AU" sz="2800" dirty="0"/>
              <a:t>Ensure that all documents are appropriately filed – these have to be kept for at least 6 </a:t>
            </a:r>
            <a:r>
              <a:rPr lang="en-AU" sz="2800" dirty="0" smtClean="0"/>
              <a:t>years</a:t>
            </a:r>
          </a:p>
          <a:p>
            <a:r>
              <a:rPr lang="en-AU" sz="2800" dirty="0"/>
              <a:t>Liaise with client and the </a:t>
            </a:r>
            <a:r>
              <a:rPr lang="en-AU" sz="2800" dirty="0" smtClean="0"/>
              <a:t>Intermediary </a:t>
            </a:r>
            <a:r>
              <a:rPr lang="en-AU" sz="2800" dirty="0"/>
              <a:t>for the finalisation of the </a:t>
            </a:r>
            <a:r>
              <a:rPr lang="en-AU" sz="2800" dirty="0" smtClean="0"/>
              <a:t>Crowd </a:t>
            </a:r>
            <a:r>
              <a:rPr lang="en-AU" sz="2800" dirty="0"/>
              <a:t>S</a:t>
            </a:r>
            <a:r>
              <a:rPr lang="en-AU" sz="2800" dirty="0" smtClean="0"/>
              <a:t>ourced </a:t>
            </a:r>
            <a:r>
              <a:rPr lang="en-AU" sz="2800" dirty="0"/>
              <a:t>F</a:t>
            </a:r>
            <a:r>
              <a:rPr lang="en-AU" sz="2800" dirty="0" smtClean="0"/>
              <a:t>unding </a:t>
            </a:r>
            <a:r>
              <a:rPr lang="en-AU" sz="2800" dirty="0"/>
              <a:t>O</a:t>
            </a:r>
            <a:r>
              <a:rPr lang="en-AU" sz="2800" dirty="0" smtClean="0"/>
              <a:t>ffer </a:t>
            </a:r>
            <a:r>
              <a:rPr lang="en-AU" sz="2800" dirty="0"/>
              <a:t>D</a:t>
            </a:r>
            <a:r>
              <a:rPr lang="en-AU" sz="2800" dirty="0" smtClean="0"/>
              <a:t>ocument</a:t>
            </a:r>
            <a:endParaRPr lang="en-AU" sz="2800" dirty="0"/>
          </a:p>
          <a:p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83868720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332784" y="4794647"/>
            <a:ext cx="3744416" cy="27785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899592" y="2139702"/>
            <a:ext cx="7272808" cy="1728192"/>
          </a:xfrm>
        </p:spPr>
        <p:txBody>
          <a:bodyPr/>
          <a:lstStyle/>
          <a:p>
            <a:r>
              <a:rPr lang="en-AU" sz="2800" dirty="0"/>
              <a:t>Submit final Crowd Sourced Funding Offer Document to the </a:t>
            </a:r>
            <a:r>
              <a:rPr lang="en-AU" sz="2800" dirty="0" smtClean="0"/>
              <a:t>Intermediary </a:t>
            </a:r>
            <a:r>
              <a:rPr lang="en-AU" sz="2800" dirty="0"/>
              <a:t>for uploading to the I</a:t>
            </a:r>
            <a:r>
              <a:rPr lang="en-AU" sz="2800" dirty="0" smtClean="0"/>
              <a:t>ntermediary’s </a:t>
            </a:r>
            <a:r>
              <a:rPr lang="en-AU" sz="2800" dirty="0"/>
              <a:t>website</a:t>
            </a:r>
          </a:p>
          <a:p>
            <a:endParaRPr lang="en-AU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4720" y="349223"/>
            <a:ext cx="87657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Crowd Sourced Funding Offer Document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46F3E372-0DF5-43C3-A014-8BBF672B86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45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0034152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332784" y="4794647"/>
            <a:ext cx="3744416" cy="24128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134265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020763" y="411510"/>
            <a:ext cx="71516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Communications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71EC3DE4-0B8C-42F3-AF0F-4F8137B48C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46</a:t>
            </a:fld>
            <a:endParaRPr lang="en-AU" dirty="0"/>
          </a:p>
        </p:txBody>
      </p:sp>
      <p:sp>
        <p:nvSpPr>
          <p:cNvPr id="10" name="Content Placeholder 8">
            <a:extLst>
              <a:ext uri="{FF2B5EF4-FFF2-40B4-BE49-F238E27FC236}">
                <a16:creationId xmlns:a16="http://schemas.microsoft.com/office/drawing/2014/main" xmlns="" id="{35C8216A-D28A-4E44-BE4F-A5CCAE9EC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228" y="1317225"/>
            <a:ext cx="7831212" cy="3270749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en-AU" sz="2800" dirty="0"/>
              <a:t>Intermediary must operate a communications facility for the listing </a:t>
            </a:r>
            <a:r>
              <a:rPr lang="en-AU" sz="2800" dirty="0" smtClean="0"/>
              <a:t>period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800" dirty="0" smtClean="0"/>
              <a:t>Communications could include Intermediary authorised:</a:t>
            </a:r>
          </a:p>
          <a:p>
            <a:pPr lvl="1" eaLnBrk="1" hangingPunct="1">
              <a:buFont typeface="Symbol" panose="05050102010706020507" pitchFamily="18" charset="2"/>
              <a:buChar char="-"/>
            </a:pPr>
            <a:r>
              <a:rPr lang="en-AU" altLang="en-US" sz="2400" dirty="0" smtClean="0"/>
              <a:t>Videos</a:t>
            </a:r>
          </a:p>
          <a:p>
            <a:pPr lvl="1" eaLnBrk="1" hangingPunct="1">
              <a:buFont typeface="Symbol" panose="05050102010706020507" pitchFamily="18" charset="2"/>
              <a:buChar char="-"/>
            </a:pPr>
            <a:r>
              <a:rPr lang="en-AU" altLang="en-US" sz="2400" dirty="0" smtClean="0"/>
              <a:t>Webinars</a:t>
            </a:r>
          </a:p>
          <a:p>
            <a:pPr lvl="1" eaLnBrk="1" hangingPunct="1">
              <a:buFont typeface="Symbol" panose="05050102010706020507" pitchFamily="18" charset="2"/>
              <a:buChar char="-"/>
            </a:pPr>
            <a:r>
              <a:rPr lang="en-AU" altLang="en-US" sz="2400" dirty="0" smtClean="0"/>
              <a:t>In-house presentations</a:t>
            </a:r>
            <a:endParaRPr lang="en-AU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32644313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332784" y="4796183"/>
            <a:ext cx="3744416" cy="24128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2" y="546815"/>
            <a:ext cx="8858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Intermediaries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E00A51C3-2C54-4B41-9F8D-6E94353065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47</a:t>
            </a:fld>
            <a:endParaRPr lang="en-AU" dirty="0"/>
          </a:p>
        </p:txBody>
      </p:sp>
      <p:sp>
        <p:nvSpPr>
          <p:cNvPr id="12" name="Content Placeholder 8">
            <a:extLst>
              <a:ext uri="{FF2B5EF4-FFF2-40B4-BE49-F238E27FC236}">
                <a16:creationId xmlns:a16="http://schemas.microsoft.com/office/drawing/2014/main" xmlns="" id="{8D904F65-0F40-43C1-8E09-2658D2619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5880" y="1707654"/>
            <a:ext cx="6406480" cy="2895687"/>
          </a:xfrm>
        </p:spPr>
        <p:txBody>
          <a:bodyPr/>
          <a:lstStyle/>
          <a:p>
            <a:r>
              <a:rPr lang="en-AU" sz="2800" dirty="0" err="1" smtClean="0"/>
              <a:t>BillfoldaFinancial</a:t>
            </a:r>
            <a:r>
              <a:rPr lang="en-AU" sz="2800" dirty="0" smtClean="0"/>
              <a:t> </a:t>
            </a:r>
            <a:r>
              <a:rPr lang="en-AU" sz="2800" dirty="0"/>
              <a:t>Services – Sydney </a:t>
            </a:r>
            <a:r>
              <a:rPr lang="en-AU" sz="2800" dirty="0" smtClean="0"/>
              <a:t> </a:t>
            </a:r>
            <a:r>
              <a:rPr lang="en-AU" sz="2800" u="sng" dirty="0" smtClean="0">
                <a:hlinkClick r:id="rId4"/>
              </a:rPr>
              <a:t>www.billfolda.com</a:t>
            </a:r>
            <a:endParaRPr lang="en-AU" sz="2800" u="sng" dirty="0" smtClean="0"/>
          </a:p>
          <a:p>
            <a:r>
              <a:rPr lang="en-AU" sz="2800" dirty="0" err="1" smtClean="0"/>
              <a:t>Equitise</a:t>
            </a:r>
            <a:r>
              <a:rPr lang="en-AU" sz="2800" dirty="0" smtClean="0"/>
              <a:t> </a:t>
            </a:r>
            <a:r>
              <a:rPr lang="en-AU" sz="2800" dirty="0"/>
              <a:t>– Sydney and Auckland </a:t>
            </a:r>
            <a:r>
              <a:rPr lang="en-AU" sz="2800" dirty="0" smtClean="0"/>
              <a:t> </a:t>
            </a:r>
            <a:r>
              <a:rPr lang="en-AU" sz="2800" dirty="0" smtClean="0">
                <a:hlinkClick r:id="rId5"/>
              </a:rPr>
              <a:t>www.equitise.com</a:t>
            </a:r>
            <a:endParaRPr lang="en-AU" sz="2800" dirty="0" smtClean="0"/>
          </a:p>
          <a:p>
            <a:r>
              <a:rPr lang="en-AU" sz="2800" dirty="0"/>
              <a:t>Big Start Capital – Perth  </a:t>
            </a:r>
            <a:r>
              <a:rPr lang="en-AU" sz="2800" u="sng" dirty="0">
                <a:hlinkClick r:id="rId6"/>
              </a:rPr>
              <a:t>www.bigstart.com.au</a:t>
            </a:r>
            <a:endParaRPr lang="en-AU" sz="2800" u="sng" dirty="0"/>
          </a:p>
          <a:p>
            <a:endParaRPr lang="en-AU" sz="2800" dirty="0"/>
          </a:p>
          <a:p>
            <a:pPr marL="0" indent="0" eaLnBrk="1" hangingPunct="1">
              <a:buNone/>
            </a:pPr>
            <a:endParaRPr lang="en-AU" altLang="en-US" sz="2800" u="sng" dirty="0"/>
          </a:p>
          <a:p>
            <a:pPr marL="0" indent="0" eaLnBrk="1" hangingPunct="1">
              <a:buNone/>
            </a:pPr>
            <a:endParaRPr lang="en-AU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4601620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404792" y="4794647"/>
            <a:ext cx="3672408" cy="27785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2" y="546815"/>
            <a:ext cx="8858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Intermediaries (cont’d…)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E00A51C3-2C54-4B41-9F8D-6E94353065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48</a:t>
            </a:fld>
            <a:endParaRPr lang="en-AU" dirty="0"/>
          </a:p>
        </p:txBody>
      </p:sp>
      <p:sp>
        <p:nvSpPr>
          <p:cNvPr id="10" name="Content Placeholder 8">
            <a:extLst>
              <a:ext uri="{FF2B5EF4-FFF2-40B4-BE49-F238E27FC236}">
                <a16:creationId xmlns:a16="http://schemas.microsoft.com/office/drawing/2014/main" xmlns="" id="{8D904F65-0F40-43C1-8E09-2658D2619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7868" y="1605980"/>
            <a:ext cx="6586500" cy="2837978"/>
          </a:xfrm>
        </p:spPr>
        <p:txBody>
          <a:bodyPr/>
          <a:lstStyle/>
          <a:p>
            <a:r>
              <a:rPr lang="en-AU" sz="2800" dirty="0" err="1" smtClean="0"/>
              <a:t>Birchal</a:t>
            </a:r>
            <a:r>
              <a:rPr lang="en-AU" sz="2800" dirty="0" smtClean="0"/>
              <a:t> </a:t>
            </a:r>
            <a:r>
              <a:rPr lang="en-AU" sz="2800" dirty="0"/>
              <a:t>Financial Service – Melbourne </a:t>
            </a:r>
            <a:r>
              <a:rPr lang="en-AU" sz="2800" u="sng" dirty="0" smtClean="0">
                <a:hlinkClick r:id="rId4"/>
              </a:rPr>
              <a:t>www.birchal.com</a:t>
            </a:r>
            <a:endParaRPr lang="en-AU" sz="2800" u="sng" dirty="0" smtClean="0"/>
          </a:p>
          <a:p>
            <a:r>
              <a:rPr lang="en-AU" sz="2800" dirty="0"/>
              <a:t>On Market – Sydney</a:t>
            </a:r>
          </a:p>
          <a:p>
            <a:pPr marL="0" indent="0">
              <a:buNone/>
            </a:pPr>
            <a:r>
              <a:rPr lang="en-AU" sz="2800" dirty="0"/>
              <a:t>    </a:t>
            </a:r>
            <a:r>
              <a:rPr lang="en-AU" sz="2800" dirty="0">
                <a:hlinkClick r:id="rId5"/>
              </a:rPr>
              <a:t>www.onmarket.com.au</a:t>
            </a:r>
            <a:endParaRPr lang="en-AU" sz="2800" dirty="0"/>
          </a:p>
          <a:p>
            <a:r>
              <a:rPr lang="en-AU" sz="2800" dirty="0"/>
              <a:t>Enable Funding – Adelaide  </a:t>
            </a:r>
            <a:r>
              <a:rPr lang="en-AU" sz="2800" u="sng" dirty="0" smtClean="0">
                <a:hlinkClick r:id="rId6"/>
              </a:rPr>
              <a:t>www.enablefunding.com</a:t>
            </a:r>
            <a:endParaRPr lang="en-AU" sz="2800" u="sng" dirty="0" smtClean="0"/>
          </a:p>
        </p:txBody>
      </p:sp>
    </p:spTree>
    <p:extLst>
      <p:ext uri="{BB962C8B-B14F-4D97-AF65-F5344CB8AC3E}">
        <p14:creationId xmlns:p14="http://schemas.microsoft.com/office/powerpoint/2010/main" val="83757843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427984" y="4814178"/>
            <a:ext cx="3744416" cy="27785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2" y="546815"/>
            <a:ext cx="8858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Intermediaries (cont’d…)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E00A51C3-2C54-4B41-9F8D-6E94353065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49</a:t>
            </a:fld>
            <a:endParaRPr lang="en-AU" dirty="0"/>
          </a:p>
        </p:txBody>
      </p:sp>
      <p:sp>
        <p:nvSpPr>
          <p:cNvPr id="12" name="Content Placeholder 8">
            <a:extLst>
              <a:ext uri="{FF2B5EF4-FFF2-40B4-BE49-F238E27FC236}">
                <a16:creationId xmlns:a16="http://schemas.microsoft.com/office/drawing/2014/main" xmlns="" id="{8D904F65-0F40-43C1-8E09-2658D2619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3952" y="1977417"/>
            <a:ext cx="5038328" cy="2322525"/>
          </a:xfrm>
        </p:spPr>
        <p:txBody>
          <a:bodyPr/>
          <a:lstStyle/>
          <a:p>
            <a:r>
              <a:rPr lang="en-AU" sz="2800" dirty="0" smtClean="0"/>
              <a:t>Capital </a:t>
            </a:r>
            <a:r>
              <a:rPr lang="en-AU" sz="2800" dirty="0"/>
              <a:t>Labs – Sydney </a:t>
            </a:r>
            <a:r>
              <a:rPr lang="en-AU" sz="2800" dirty="0" smtClean="0"/>
              <a:t> </a:t>
            </a:r>
            <a:r>
              <a:rPr lang="en-AU" sz="2800" u="sng" dirty="0" smtClean="0">
                <a:hlinkClick r:id="rId4"/>
              </a:rPr>
              <a:t>www.capitallabs.com.au</a:t>
            </a:r>
            <a:endParaRPr lang="en-AU" sz="2800" u="sng" dirty="0" smtClean="0"/>
          </a:p>
          <a:p>
            <a:pPr>
              <a:spcBef>
                <a:spcPts val="0"/>
              </a:spcBef>
            </a:pPr>
            <a:r>
              <a:rPr lang="en-AU" sz="2800" dirty="0" err="1" smtClean="0"/>
              <a:t>AgCrowd</a:t>
            </a:r>
            <a:r>
              <a:rPr lang="en-AU" sz="2800" dirty="0" smtClean="0"/>
              <a:t> – Sydney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AU" sz="2800" dirty="0" smtClean="0"/>
              <a:t>   </a:t>
            </a:r>
            <a:r>
              <a:rPr lang="en-AU" sz="2800" dirty="0" smtClean="0">
                <a:hlinkClick r:id="rId5"/>
              </a:rPr>
              <a:t>www.agcrowd.com.au</a:t>
            </a:r>
            <a:endParaRPr lang="en-AU" sz="2800" dirty="0" smtClean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AU" sz="2800" dirty="0" smtClean="0"/>
              <a:t>Plus 5 other companies</a:t>
            </a:r>
            <a:endParaRPr lang="en-AU" sz="2800" dirty="0"/>
          </a:p>
          <a:p>
            <a:endParaRPr lang="en-AU" altLang="en-US" sz="2800" u="sng" dirty="0"/>
          </a:p>
          <a:p>
            <a:pPr eaLnBrk="1" hangingPunct="1"/>
            <a:endParaRPr lang="en-AU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04422841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707904" y="4849894"/>
            <a:ext cx="5328592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611560" y="1707655"/>
            <a:ext cx="7848872" cy="3006110"/>
          </a:xfrm>
        </p:spPr>
        <p:txBody>
          <a:bodyPr/>
          <a:lstStyle/>
          <a:p>
            <a:r>
              <a:rPr lang="en-AU" dirty="0" err="1" smtClean="0"/>
              <a:t>Orderup</a:t>
            </a:r>
            <a:r>
              <a:rPr lang="en-AU" dirty="0" smtClean="0"/>
              <a:t> – Investment in a gaming brand - $361,394</a:t>
            </a:r>
          </a:p>
          <a:p>
            <a:r>
              <a:rPr lang="en-AU" dirty="0" smtClean="0"/>
              <a:t>Park – Leading soccer brand – balls, clothing - $316,035</a:t>
            </a:r>
          </a:p>
          <a:p>
            <a:r>
              <a:rPr lang="en-AU" dirty="0" smtClean="0"/>
              <a:t>Sash – An Australian take on modern Japanese fusion - $184,321</a:t>
            </a:r>
          </a:p>
          <a:p>
            <a:r>
              <a:rPr lang="en-AU" dirty="0" smtClean="0"/>
              <a:t>Greenfields Exploration Limited – Mining incubator and project initiator - $1.2M</a:t>
            </a:r>
          </a:p>
          <a:p>
            <a:endParaRPr lang="en-AU" dirty="0" smtClean="0"/>
          </a:p>
          <a:p>
            <a:pPr eaLnBrk="1" hangingPunct="1"/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8675" y="303498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Overview of Some Capital Raising</a:t>
            </a:r>
          </a:p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(information from some Intermediaries’ websites)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8536120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427984" y="4778733"/>
            <a:ext cx="3744416" cy="27785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2" y="546815"/>
            <a:ext cx="8858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In Summary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3F99B4F1-B730-418C-9D4E-10452AB42E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50</a:t>
            </a:fld>
            <a:endParaRPr lang="en-AU" dirty="0"/>
          </a:p>
        </p:txBody>
      </p:sp>
      <p:sp>
        <p:nvSpPr>
          <p:cNvPr id="12" name="Content Placeholder 8">
            <a:extLst>
              <a:ext uri="{FF2B5EF4-FFF2-40B4-BE49-F238E27FC236}">
                <a16:creationId xmlns:a16="http://schemas.microsoft.com/office/drawing/2014/main" xmlns="" id="{6C13CEFF-5CAC-404F-BA31-D723858CF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1950" lvl="2" indent="-361950" eaLnBrk="1" hangingPunct="1">
              <a:tabLst>
                <a:tab pos="361950" algn="l"/>
              </a:tabLst>
            </a:pPr>
            <a:r>
              <a:rPr lang="en-AU" sz="2800" dirty="0"/>
              <a:t>Crowd Sourced Funding is a great opportunity for some of your clients to go to the next </a:t>
            </a:r>
            <a:r>
              <a:rPr lang="en-AU" sz="2800" dirty="0" smtClean="0"/>
              <a:t>level</a:t>
            </a:r>
          </a:p>
          <a:p>
            <a:pPr marL="361950" lvl="2" indent="-361950" eaLnBrk="1" hangingPunct="1">
              <a:tabLst>
                <a:tab pos="361950" algn="l"/>
              </a:tabLst>
            </a:pPr>
            <a:r>
              <a:rPr lang="en-AU" sz="2800" dirty="0"/>
              <a:t>Crowd Sourced Funding creates “new revenue stream opportunities” for proactive accountants</a:t>
            </a:r>
            <a:endParaRPr lang="en-AU" altLang="en-US" sz="2800" u="sng" dirty="0"/>
          </a:p>
          <a:p>
            <a:pPr eaLnBrk="1" hangingPunct="1"/>
            <a:endParaRPr lang="en-AU" altLang="en-US" sz="2800" dirty="0"/>
          </a:p>
        </p:txBody>
      </p:sp>
    </p:spTree>
    <p:extLst>
      <p:ext uri="{BB962C8B-B14F-4D97-AF65-F5344CB8AC3E}">
        <p14:creationId xmlns:p14="http://schemas.microsoft.com/office/powerpoint/2010/main" val="59557304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37340" y="4778733"/>
            <a:ext cx="3960440" cy="27785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2" y="546815"/>
            <a:ext cx="8858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In Summary (cont’d…)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3F99B4F1-B730-418C-9D4E-10452AB42E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51</a:t>
            </a:fld>
            <a:endParaRPr lang="en-AU" dirty="0"/>
          </a:p>
        </p:txBody>
      </p:sp>
      <p:sp>
        <p:nvSpPr>
          <p:cNvPr id="10" name="Content Placeholder 8">
            <a:extLst>
              <a:ext uri="{FF2B5EF4-FFF2-40B4-BE49-F238E27FC236}">
                <a16:creationId xmlns:a16="http://schemas.microsoft.com/office/drawing/2014/main" xmlns="" id="{6C13CEFF-5CAC-404F-BA31-D723858CF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64" y="1917947"/>
            <a:ext cx="6622504" cy="2309987"/>
          </a:xfrm>
        </p:spPr>
        <p:txBody>
          <a:bodyPr/>
          <a:lstStyle/>
          <a:p>
            <a:r>
              <a:rPr lang="en-AU" sz="2800" dirty="0" smtClean="0"/>
              <a:t>Your </a:t>
            </a:r>
            <a:r>
              <a:rPr lang="en-AU" sz="2800" dirty="0"/>
              <a:t>accounting team members will welcome the opportunity to undertake a range of interesting and varied </a:t>
            </a:r>
            <a:r>
              <a:rPr lang="en-AU" sz="2800" dirty="0" smtClean="0"/>
              <a:t>work</a:t>
            </a:r>
          </a:p>
          <a:p>
            <a:r>
              <a:rPr lang="en-AU" sz="2800" dirty="0" smtClean="0"/>
              <a:t>Expected fee range for accounting services - $1,000 to $40,000</a:t>
            </a:r>
            <a:endParaRPr lang="en-AU" sz="2800" dirty="0"/>
          </a:p>
          <a:p>
            <a:pPr marL="0" indent="0" eaLnBrk="1" hangingPunct="1">
              <a:buNone/>
            </a:pPr>
            <a:endParaRPr lang="en-AU" altLang="en-US" sz="2800" dirty="0"/>
          </a:p>
        </p:txBody>
      </p:sp>
    </p:spTree>
    <p:extLst>
      <p:ext uri="{BB962C8B-B14F-4D97-AF65-F5344CB8AC3E}">
        <p14:creationId xmlns:p14="http://schemas.microsoft.com/office/powerpoint/2010/main" val="78868312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37340" y="4778733"/>
            <a:ext cx="3960440" cy="27785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2" y="546815"/>
            <a:ext cx="8858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In Summary (cont’d…)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3F99B4F1-B730-418C-9D4E-10452AB42E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52</a:t>
            </a:fld>
            <a:endParaRPr lang="en-AU" dirty="0"/>
          </a:p>
        </p:txBody>
      </p:sp>
      <p:sp>
        <p:nvSpPr>
          <p:cNvPr id="10" name="Content Placeholder 8">
            <a:extLst>
              <a:ext uri="{FF2B5EF4-FFF2-40B4-BE49-F238E27FC236}">
                <a16:creationId xmlns:a16="http://schemas.microsoft.com/office/drawing/2014/main" xmlns="" id="{6C13CEFF-5CAC-404F-BA31-D723858CF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5656" y="2205979"/>
            <a:ext cx="6118448" cy="1373883"/>
          </a:xfrm>
        </p:spPr>
        <p:txBody>
          <a:bodyPr/>
          <a:lstStyle/>
          <a:p>
            <a:r>
              <a:rPr lang="en-AU" sz="2800" dirty="0" smtClean="0"/>
              <a:t>For </a:t>
            </a:r>
            <a:r>
              <a:rPr lang="en-AU" sz="2800" dirty="0"/>
              <a:t>more information please go to </a:t>
            </a:r>
            <a:r>
              <a:rPr lang="en-AU" sz="2800" u="sng" dirty="0">
                <a:hlinkClick r:id="rId4"/>
              </a:rPr>
              <a:t>www.essbiztools.com.au/crowd sourced funding/learn more</a:t>
            </a:r>
            <a:endParaRPr lang="en-AU" sz="2800" dirty="0"/>
          </a:p>
          <a:p>
            <a:pPr eaLnBrk="1" hangingPunct="1"/>
            <a:endParaRPr lang="en-AU" altLang="en-US" sz="2800" dirty="0"/>
          </a:p>
        </p:txBody>
      </p:sp>
    </p:spTree>
    <p:extLst>
      <p:ext uri="{BB962C8B-B14F-4D97-AF65-F5344CB8AC3E}">
        <p14:creationId xmlns:p14="http://schemas.microsoft.com/office/powerpoint/2010/main" val="95250194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211960" y="4744534"/>
            <a:ext cx="3816424" cy="27785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2" y="546815"/>
            <a:ext cx="8858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In Summary (cont’d…)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3F99B4F1-B730-418C-9D4E-10452AB42E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53</a:t>
            </a:fld>
            <a:endParaRPr lang="en-AU" dirty="0"/>
          </a:p>
        </p:txBody>
      </p:sp>
      <p:sp>
        <p:nvSpPr>
          <p:cNvPr id="10" name="Content Placeholder 8">
            <a:extLst>
              <a:ext uri="{FF2B5EF4-FFF2-40B4-BE49-F238E27FC236}">
                <a16:creationId xmlns:a16="http://schemas.microsoft.com/office/drawing/2014/main" xmlns="" id="{6C13CEFF-5CAC-404F-BA31-D723858CF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701923"/>
            <a:ext cx="8064896" cy="2742035"/>
          </a:xfrm>
        </p:spPr>
        <p:txBody>
          <a:bodyPr/>
          <a:lstStyle/>
          <a:p>
            <a:r>
              <a:rPr lang="en-AU" sz="2800" dirty="0"/>
              <a:t>For the first webinar in the Crowd Sourced Funding Series – “Crowd Sourced Funding for Private Companies Presents Opportunities to Create New Income Streams” please go </a:t>
            </a:r>
            <a:r>
              <a:rPr lang="en-AU" sz="2800" dirty="0" smtClean="0"/>
              <a:t>to </a:t>
            </a:r>
            <a:r>
              <a:rPr lang="en-AU" sz="2800" u="sng" dirty="0">
                <a:hlinkClick r:id="rId4"/>
              </a:rPr>
              <a:t>https</a:t>
            </a:r>
            <a:r>
              <a:rPr lang="en-AU" sz="2800" u="sng">
                <a:hlinkClick r:id="rId4"/>
              </a:rPr>
              <a:t>://</a:t>
            </a:r>
            <a:r>
              <a:rPr lang="en-AU" sz="2800" u="sng" smtClean="0">
                <a:hlinkClick r:id="rId4"/>
              </a:rPr>
              <a:t>www.youtube.com/watch?v=NcK1SvoSsz8&amp;t=15s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405612869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372059" y="4796183"/>
            <a:ext cx="3744416" cy="24128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2" y="546815"/>
            <a:ext cx="8858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ESS BIZTOOLS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3F99B4F1-B730-418C-9D4E-10452AB42E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54</a:t>
            </a:fld>
            <a:endParaRPr lang="en-AU" dirty="0"/>
          </a:p>
        </p:txBody>
      </p:sp>
      <p:sp>
        <p:nvSpPr>
          <p:cNvPr id="10" name="Content Placeholder 8">
            <a:extLst>
              <a:ext uri="{FF2B5EF4-FFF2-40B4-BE49-F238E27FC236}">
                <a16:creationId xmlns:a16="http://schemas.microsoft.com/office/drawing/2014/main" xmlns="" id="{6C13CEFF-5CAC-404F-BA31-D723858CF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7216" y="1721977"/>
            <a:ext cx="7083176" cy="2577965"/>
          </a:xfrm>
        </p:spPr>
        <p:txBody>
          <a:bodyPr/>
          <a:lstStyle/>
          <a:p>
            <a:pPr marL="361950" lvl="2" indent="-361950" eaLnBrk="1" hangingPunct="1"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en-AU" sz="2800" dirty="0"/>
              <a:t>The Crowd Sourced Funding Equity Raising Product Package has been prepared to assist accountants to proactively advise clients on the Crowd Sourced Funding Equity Raising </a:t>
            </a:r>
            <a:r>
              <a:rPr lang="en-AU" sz="2800" dirty="0" smtClean="0"/>
              <a:t>Journey</a:t>
            </a:r>
          </a:p>
          <a:p>
            <a:pPr eaLnBrk="1" hangingPunct="1"/>
            <a:endParaRPr lang="en-AU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97502758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427984" y="4818820"/>
            <a:ext cx="3744416" cy="24128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2" y="546815"/>
            <a:ext cx="8858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ESS BIZTOOLS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3F99B4F1-B730-418C-9D4E-10452AB42E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55</a:t>
            </a:fld>
            <a:endParaRPr lang="en-AU" dirty="0"/>
          </a:p>
        </p:txBody>
      </p:sp>
      <p:sp>
        <p:nvSpPr>
          <p:cNvPr id="12" name="Content Placeholder 8">
            <a:extLst>
              <a:ext uri="{FF2B5EF4-FFF2-40B4-BE49-F238E27FC236}">
                <a16:creationId xmlns:a16="http://schemas.microsoft.com/office/drawing/2014/main" xmlns="" id="{6C13CEFF-5CAC-404F-BA31-D723858CF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Subscription 12 months 24×7 per office </a:t>
            </a:r>
            <a:r>
              <a:rPr lang="en-AU" b="1" i="1" dirty="0">
                <a:solidFill>
                  <a:srgbClr val="FF0000"/>
                </a:solidFill>
              </a:rPr>
              <a:t>normally</a:t>
            </a:r>
            <a:r>
              <a:rPr lang="en-AU" dirty="0"/>
              <a:t> $999 including </a:t>
            </a:r>
            <a:r>
              <a:rPr lang="en-AU" dirty="0" smtClean="0"/>
              <a:t>GST</a:t>
            </a:r>
          </a:p>
          <a:p>
            <a:r>
              <a:rPr lang="en-AU" dirty="0"/>
              <a:t>S</a:t>
            </a:r>
            <a:r>
              <a:rPr lang="en-AU" dirty="0" smtClean="0"/>
              <a:t>pecial New Year </a:t>
            </a:r>
            <a:r>
              <a:rPr lang="en-AU" b="1" dirty="0">
                <a:solidFill>
                  <a:srgbClr val="FF0000"/>
                </a:solidFill>
              </a:rPr>
              <a:t>40%</a:t>
            </a:r>
            <a:r>
              <a:rPr lang="en-AU" dirty="0"/>
              <a:t> discount adjusted price </a:t>
            </a:r>
            <a:r>
              <a:rPr lang="en-AU" b="1" dirty="0">
                <a:solidFill>
                  <a:srgbClr val="FF0000"/>
                </a:solidFill>
              </a:rPr>
              <a:t>$599 </a:t>
            </a:r>
            <a:r>
              <a:rPr lang="en-AU" dirty="0"/>
              <a:t>including </a:t>
            </a:r>
            <a:r>
              <a:rPr lang="en-AU" dirty="0" smtClean="0"/>
              <a:t>GST</a:t>
            </a:r>
            <a:endParaRPr lang="en-AU" dirty="0"/>
          </a:p>
          <a:p>
            <a:r>
              <a:rPr lang="en-AU" dirty="0"/>
              <a:t>Special </a:t>
            </a:r>
            <a:r>
              <a:rPr lang="en-AU" dirty="0" smtClean="0"/>
              <a:t>New Year price </a:t>
            </a:r>
            <a:r>
              <a:rPr lang="en-AU" dirty="0"/>
              <a:t>available to </a:t>
            </a:r>
            <a:r>
              <a:rPr lang="en-AU" b="1" dirty="0">
                <a:solidFill>
                  <a:srgbClr val="FF0000"/>
                </a:solidFill>
              </a:rPr>
              <a:t>close of business </a:t>
            </a:r>
            <a:r>
              <a:rPr lang="en-AU" b="1" dirty="0" smtClean="0">
                <a:solidFill>
                  <a:srgbClr val="FF0000"/>
                </a:solidFill>
              </a:rPr>
              <a:t>15 February 2019</a:t>
            </a:r>
          </a:p>
          <a:p>
            <a:pPr marL="0" indent="0" algn="ctr">
              <a:buNone/>
            </a:pPr>
            <a:r>
              <a:rPr lang="en-AU" b="1" dirty="0" smtClean="0"/>
              <a:t>OR</a:t>
            </a:r>
            <a:endParaRPr lang="en-AU" dirty="0"/>
          </a:p>
          <a:p>
            <a:pPr eaLnBrk="1" hangingPunct="1"/>
            <a:endParaRPr lang="en-AU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96116949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499992" y="4774552"/>
            <a:ext cx="3672408" cy="27785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2" y="546815"/>
            <a:ext cx="8858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ESS BIZTOOLS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3F99B4F1-B730-418C-9D4E-10452AB42E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56</a:t>
            </a:fld>
            <a:endParaRPr lang="en-AU" dirty="0"/>
          </a:p>
        </p:txBody>
      </p:sp>
      <p:sp>
        <p:nvSpPr>
          <p:cNvPr id="12" name="Content Placeholder 8">
            <a:extLst>
              <a:ext uri="{FF2B5EF4-FFF2-40B4-BE49-F238E27FC236}">
                <a16:creationId xmlns:a16="http://schemas.microsoft.com/office/drawing/2014/main" xmlns="" id="{6C13CEFF-5CAC-404F-BA31-D723858CF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485900"/>
            <a:ext cx="7992888" cy="3174082"/>
          </a:xfrm>
        </p:spPr>
        <p:txBody>
          <a:bodyPr/>
          <a:lstStyle/>
          <a:p>
            <a:r>
              <a:rPr lang="en-AU" dirty="0"/>
              <a:t>You could subscribe to the ESS BIZTOOLS’ Gold Package (which includes the Crowd Sourced Funding Equity Raising Product Package) </a:t>
            </a:r>
            <a:r>
              <a:rPr lang="en-AU" b="1" dirty="0">
                <a:solidFill>
                  <a:srgbClr val="FF0000"/>
                </a:solidFill>
              </a:rPr>
              <a:t>normal</a:t>
            </a:r>
            <a:r>
              <a:rPr lang="en-AU" dirty="0"/>
              <a:t> price $2,970 including </a:t>
            </a:r>
            <a:r>
              <a:rPr lang="en-AU" dirty="0" smtClean="0"/>
              <a:t>GST. Subscription </a:t>
            </a:r>
            <a:r>
              <a:rPr lang="en-AU" dirty="0"/>
              <a:t>12 months 24×7 per office </a:t>
            </a:r>
          </a:p>
          <a:p>
            <a:r>
              <a:rPr lang="en-AU" dirty="0" smtClean="0"/>
              <a:t>Special New Year </a:t>
            </a:r>
            <a:r>
              <a:rPr lang="en-AU" b="1" dirty="0">
                <a:solidFill>
                  <a:srgbClr val="FF0000"/>
                </a:solidFill>
              </a:rPr>
              <a:t>40%</a:t>
            </a:r>
            <a:r>
              <a:rPr lang="en-AU" dirty="0"/>
              <a:t> discount adjusted price </a:t>
            </a:r>
            <a:r>
              <a:rPr lang="en-AU" b="1" dirty="0" smtClean="0">
                <a:solidFill>
                  <a:srgbClr val="FF0000"/>
                </a:solidFill>
              </a:rPr>
              <a:t>$1,782 </a:t>
            </a:r>
            <a:r>
              <a:rPr lang="en-AU" dirty="0"/>
              <a:t>including </a:t>
            </a:r>
            <a:r>
              <a:rPr lang="en-AU" dirty="0" smtClean="0"/>
              <a:t>GST</a:t>
            </a:r>
            <a:endParaRPr lang="en-AU" dirty="0"/>
          </a:p>
          <a:p>
            <a:r>
              <a:rPr lang="en-AU" dirty="0"/>
              <a:t>Special </a:t>
            </a:r>
            <a:r>
              <a:rPr lang="en-AU" dirty="0" smtClean="0"/>
              <a:t>New Year price </a:t>
            </a:r>
            <a:r>
              <a:rPr lang="en-AU" dirty="0"/>
              <a:t>available to </a:t>
            </a:r>
            <a:r>
              <a:rPr lang="en-AU" b="1" dirty="0">
                <a:solidFill>
                  <a:srgbClr val="FF0000"/>
                </a:solidFill>
              </a:rPr>
              <a:t>close of business </a:t>
            </a:r>
            <a:r>
              <a:rPr lang="en-AU" b="1" dirty="0" smtClean="0">
                <a:solidFill>
                  <a:srgbClr val="FF0000"/>
                </a:solidFill>
              </a:rPr>
              <a:t>15 February 2019</a:t>
            </a:r>
          </a:p>
          <a:p>
            <a:pPr eaLnBrk="1" hangingPunct="1"/>
            <a:endParaRPr lang="en-AU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84030366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88768" y="4794647"/>
            <a:ext cx="3888432" cy="24128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-20538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-36512" y="90376"/>
            <a:ext cx="9180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Subscribing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4964DECE-7291-4A91-A5D9-EA4F2875B7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57</a:t>
            </a:fld>
            <a:endParaRPr lang="en-AU" dirty="0"/>
          </a:p>
        </p:txBody>
      </p:sp>
      <p:sp>
        <p:nvSpPr>
          <p:cNvPr id="12" name="Content Placeholder 8">
            <a:extLst>
              <a:ext uri="{FF2B5EF4-FFF2-40B4-BE49-F238E27FC236}">
                <a16:creationId xmlns:a16="http://schemas.microsoft.com/office/drawing/2014/main" xmlns="" id="{EC3F08C8-3325-4BA3-8950-97F7F3844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491630"/>
            <a:ext cx="7630616" cy="3229348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To subscribe please go to </a:t>
            </a:r>
            <a:r>
              <a:rPr lang="en-AU" u="sng" dirty="0">
                <a:hlinkClick r:id="rId4"/>
              </a:rPr>
              <a:t>www.essbiztools.com.au</a:t>
            </a:r>
            <a:r>
              <a:rPr lang="en-AU" dirty="0"/>
              <a:t> to take advantage of the </a:t>
            </a:r>
            <a:r>
              <a:rPr lang="en-AU" dirty="0" smtClean="0"/>
              <a:t>“New Year </a:t>
            </a:r>
            <a:r>
              <a:rPr lang="en-AU" dirty="0"/>
              <a:t>Promotion” please enter the following code: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Crowd Sourced Funding Equity Raising – </a:t>
            </a:r>
            <a:r>
              <a:rPr lang="en-AU" dirty="0" smtClean="0">
                <a:solidFill>
                  <a:srgbClr val="FF0000"/>
                </a:solidFill>
              </a:rPr>
              <a:t>CSFC40</a:t>
            </a:r>
            <a:endParaRPr lang="en-AU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ESS BIZTOOLS’ Gold </a:t>
            </a:r>
            <a:r>
              <a:rPr lang="en-AU" dirty="0" smtClean="0"/>
              <a:t>Package up front discounted package </a:t>
            </a:r>
            <a:r>
              <a:rPr lang="en-AU" dirty="0"/>
              <a:t>– </a:t>
            </a:r>
            <a:r>
              <a:rPr lang="en-AU" dirty="0" smtClean="0">
                <a:solidFill>
                  <a:srgbClr val="FF0000"/>
                </a:solidFill>
              </a:rPr>
              <a:t>GOLDY40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ESS BIZTOOLS’	Gold Package – monthly payments – </a:t>
            </a:r>
            <a:r>
              <a:rPr lang="en-AU" dirty="0" smtClean="0">
                <a:solidFill>
                  <a:srgbClr val="FF0000"/>
                </a:solidFill>
              </a:rPr>
              <a:t>GOLDM40</a:t>
            </a:r>
            <a:endParaRPr lang="en-AU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lvl="1"/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1" indent="-342900">
              <a:buFont typeface="Wingdings" panose="05000000000000000000" pitchFamily="2" charset="2"/>
              <a:buChar char="Ø"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endParaRPr lang="en-AU" dirty="0"/>
          </a:p>
          <a:p>
            <a:endParaRPr lang="en-AU" dirty="0"/>
          </a:p>
          <a:p>
            <a:endParaRPr lang="en-US" sz="2800" dirty="0">
              <a:latin typeface="Source Sans Pro Regular"/>
              <a:cs typeface="Source Sans Pr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70385673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39952" y="4818820"/>
            <a:ext cx="3762672" cy="18928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-20538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-36512" y="267494"/>
            <a:ext cx="9180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Questions?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6A0A2947-629F-447A-A0C4-4958F7C475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58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28129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39952" y="4818820"/>
            <a:ext cx="3762672" cy="18928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-20538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-36512" y="267494"/>
            <a:ext cx="9180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Your Action Plan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6A0A2947-629F-447A-A0C4-4958F7C475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59</a:t>
            </a:fld>
            <a:endParaRPr lang="en-AU" dirty="0"/>
          </a:p>
        </p:txBody>
      </p:sp>
      <p:sp>
        <p:nvSpPr>
          <p:cNvPr id="12" name="Content Placeholder 8">
            <a:extLst>
              <a:ext uri="{FF2B5EF4-FFF2-40B4-BE49-F238E27FC236}">
                <a16:creationId xmlns:a16="http://schemas.microsoft.com/office/drawing/2014/main" xmlns="" id="{11C3AB5A-6FB3-4464-9033-B3A103005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563638"/>
            <a:ext cx="7200800" cy="2958058"/>
          </a:xfrm>
        </p:spPr>
        <p:txBody>
          <a:bodyPr/>
          <a:lstStyle/>
          <a:p>
            <a:r>
              <a:rPr lang="en-US" sz="2800" dirty="0" smtClean="0">
                <a:latin typeface="Source Sans Pro Regular"/>
                <a:cs typeface="Source Sans Pro Regular"/>
              </a:rPr>
              <a:t>Interested In: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Source Sans Pro Regular"/>
                <a:cs typeface="Source Sans Pro Regular"/>
              </a:rPr>
              <a:t>Creating “new income stream” for your accountancy business?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Source Sans Pro Regular"/>
                <a:cs typeface="Source Sans Pro Regular"/>
              </a:rPr>
              <a:t>Offering your team the opportunity to work on interesting and varied </a:t>
            </a:r>
            <a:r>
              <a:rPr lang="en-US" sz="2400" dirty="0" smtClean="0">
                <a:latin typeface="Source Sans Pro Regular"/>
                <a:cs typeface="Source Sans Pro Regular"/>
              </a:rPr>
              <a:t>work?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Source Sans Pro Regular"/>
                <a:cs typeface="Source Sans Pro Regular"/>
              </a:rPr>
              <a:t>Offering a proactive service to your clients and prospects?</a:t>
            </a:r>
          </a:p>
          <a:p>
            <a:pPr marL="457200" lvl="1" indent="0">
              <a:buNone/>
            </a:pPr>
            <a:endParaRPr lang="en-US" sz="2400" dirty="0" smtClean="0">
              <a:latin typeface="Source Sans Pro Regular"/>
              <a:cs typeface="Source Sans Pro Regular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 smtClean="0">
              <a:latin typeface="Source Sans Pro Regular"/>
              <a:cs typeface="Source Sans Pro Regular"/>
            </a:endParaRPr>
          </a:p>
          <a:p>
            <a:pPr marL="0" indent="0">
              <a:buNone/>
            </a:pPr>
            <a:endParaRPr lang="en-US" sz="2800" dirty="0">
              <a:latin typeface="Source Sans Pro Regular"/>
              <a:cs typeface="Source Sans Pro Regular"/>
            </a:endParaRPr>
          </a:p>
          <a:p>
            <a:endParaRPr lang="en-US" sz="2800" dirty="0">
              <a:latin typeface="Source Sans Pro Regular"/>
              <a:cs typeface="Source Sans Pr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74341553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707904" y="4849894"/>
            <a:ext cx="5328592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2123728" y="2211710"/>
            <a:ext cx="4968552" cy="72008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AU" altLang="en-US" sz="2800" dirty="0" smtClean="0"/>
              <a:t>B.	Current Listings</a:t>
            </a:r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0404371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39952" y="4818820"/>
            <a:ext cx="3762672" cy="18928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-20538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-36512" y="267494"/>
            <a:ext cx="9180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Your Action Plan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6A0A2947-629F-447A-A0C4-4958F7C475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60</a:t>
            </a:fld>
            <a:endParaRPr lang="en-AU" dirty="0"/>
          </a:p>
        </p:txBody>
      </p:sp>
      <p:sp>
        <p:nvSpPr>
          <p:cNvPr id="12" name="Content Placeholder 8">
            <a:extLst>
              <a:ext uri="{FF2B5EF4-FFF2-40B4-BE49-F238E27FC236}">
                <a16:creationId xmlns:a16="http://schemas.microsoft.com/office/drawing/2014/main" xmlns="" id="{11C3AB5A-6FB3-4464-9033-B3A103005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563638"/>
            <a:ext cx="7200800" cy="2958058"/>
          </a:xfrm>
        </p:spPr>
        <p:txBody>
          <a:bodyPr/>
          <a:lstStyle/>
          <a:p>
            <a:r>
              <a:rPr lang="en-US" sz="2800" dirty="0" smtClean="0">
                <a:latin typeface="Source Sans Pro Regular"/>
                <a:cs typeface="Source Sans Pro Regular"/>
              </a:rPr>
              <a:t>We hope that your are!</a:t>
            </a:r>
          </a:p>
          <a:p>
            <a:r>
              <a:rPr lang="en-US" sz="2800" dirty="0" smtClean="0">
                <a:latin typeface="Source Sans Pro Regular"/>
                <a:cs typeface="Source Sans Pro Regular"/>
              </a:rPr>
              <a:t>Next Steps: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>
                <a:latin typeface="Source Sans Pro Regular"/>
                <a:cs typeface="Source Sans Pro Regular"/>
              </a:rPr>
              <a:t>Subscribe to ESS BIZTOOLS Crowd Sourced Funding Equity Package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>
                <a:latin typeface="Source Sans Pro Regular"/>
                <a:cs typeface="Source Sans Pro Regular"/>
              </a:rPr>
              <a:t>Reserve your time for your complimentary 60 minute “Mentoring Session” on the Crowd Sourced Funding Equity Package</a:t>
            </a:r>
          </a:p>
          <a:p>
            <a:pPr marL="457200" lvl="1" indent="0">
              <a:buNone/>
            </a:pPr>
            <a:endParaRPr lang="en-US" sz="2400" dirty="0" smtClean="0">
              <a:latin typeface="Source Sans Pro Regular"/>
              <a:cs typeface="Source Sans Pro Regular"/>
            </a:endParaRPr>
          </a:p>
          <a:p>
            <a:pPr marL="0" indent="0">
              <a:buNone/>
            </a:pPr>
            <a:endParaRPr lang="en-US" sz="2800" dirty="0">
              <a:latin typeface="Source Sans Pro Regular"/>
              <a:cs typeface="Source Sans Pro Regular"/>
            </a:endParaRPr>
          </a:p>
          <a:p>
            <a:endParaRPr lang="en-US" sz="2800" dirty="0">
              <a:latin typeface="Source Sans Pro Regular"/>
              <a:cs typeface="Source Sans Pr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3356430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39952" y="4818820"/>
            <a:ext cx="3762672" cy="18928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-20538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-36512" y="267494"/>
            <a:ext cx="9180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Your Action Plan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6A0A2947-629F-447A-A0C4-4958F7C475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61</a:t>
            </a:fld>
            <a:endParaRPr lang="en-AU" dirty="0"/>
          </a:p>
        </p:txBody>
      </p:sp>
      <p:sp>
        <p:nvSpPr>
          <p:cNvPr id="12" name="Content Placeholder 8">
            <a:extLst>
              <a:ext uri="{FF2B5EF4-FFF2-40B4-BE49-F238E27FC236}">
                <a16:creationId xmlns:a16="http://schemas.microsoft.com/office/drawing/2014/main" xmlns="" id="{11C3AB5A-6FB3-4464-9033-B3A103005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372673"/>
            <a:ext cx="7846640" cy="3503333"/>
          </a:xfrm>
        </p:spPr>
        <p:txBody>
          <a:bodyPr/>
          <a:lstStyle/>
          <a:p>
            <a:pPr marL="914400" lvl="1" indent="-457200">
              <a:buFont typeface="+mj-lt"/>
              <a:buAutoNum type="arabicPeriod" startAt="3"/>
            </a:pPr>
            <a:r>
              <a:rPr lang="en-US" sz="2400" dirty="0" smtClean="0">
                <a:latin typeface="Source Sans Pro Regular"/>
                <a:cs typeface="Source Sans Pro Regular"/>
              </a:rPr>
              <a:t>Complete the Client Matrix to identify clients/prospects who might be interested in hearing about the opportunities that Crowd Sourced Funding Equity Raising presents</a:t>
            </a:r>
          </a:p>
          <a:p>
            <a:pPr marL="914400" lvl="1" indent="-457200">
              <a:buFont typeface="+mj-lt"/>
              <a:buAutoNum type="arabicPeriod" startAt="3"/>
            </a:pPr>
            <a:r>
              <a:rPr lang="en-US" sz="2400" dirty="0" smtClean="0">
                <a:latin typeface="Source Sans Pro Regular"/>
                <a:cs typeface="Source Sans Pro Regular"/>
              </a:rPr>
              <a:t>Read the “Seminar Material” (included in the Product Package)</a:t>
            </a:r>
          </a:p>
          <a:p>
            <a:pPr marL="914400" lvl="1" indent="-457200">
              <a:buFont typeface="+mj-lt"/>
              <a:buAutoNum type="arabicPeriod" startAt="3"/>
            </a:pPr>
            <a:r>
              <a:rPr lang="en-US" sz="2400" dirty="0" smtClean="0">
                <a:latin typeface="Source Sans Pro Regular"/>
                <a:cs typeface="Source Sans Pro Regular"/>
              </a:rPr>
              <a:t>Plan the seminar/webinar to be presented to clients/prospects identified from the CSF Client Matrix (included in the Product Package)</a:t>
            </a:r>
            <a:br>
              <a:rPr lang="en-US" sz="2400" dirty="0" smtClean="0">
                <a:latin typeface="Source Sans Pro Regular"/>
                <a:cs typeface="Source Sans Pro Regular"/>
              </a:rPr>
            </a:br>
            <a:endParaRPr lang="en-US" sz="2400" dirty="0" smtClean="0">
              <a:latin typeface="Source Sans Pro Regular"/>
              <a:cs typeface="Source Sans Pro Regular"/>
            </a:endParaRPr>
          </a:p>
          <a:p>
            <a:pPr marL="914400" lvl="1" indent="-457200">
              <a:buFont typeface="+mj-lt"/>
              <a:buAutoNum type="arabicPeriod" startAt="3"/>
            </a:pPr>
            <a:endParaRPr lang="en-US" sz="2400" dirty="0" smtClean="0">
              <a:latin typeface="Source Sans Pro Regular"/>
              <a:cs typeface="Source Sans Pro Regular"/>
            </a:endParaRPr>
          </a:p>
          <a:p>
            <a:pPr marL="457200" lvl="1" indent="0">
              <a:buNone/>
            </a:pPr>
            <a:endParaRPr lang="en-US" sz="2400" dirty="0" smtClean="0">
              <a:latin typeface="Source Sans Pro Regular"/>
              <a:cs typeface="Source Sans Pro Regular"/>
            </a:endParaRPr>
          </a:p>
          <a:p>
            <a:pPr marL="0" indent="0">
              <a:buNone/>
            </a:pPr>
            <a:endParaRPr lang="en-US" sz="2800" dirty="0">
              <a:latin typeface="Source Sans Pro Regular"/>
              <a:cs typeface="Source Sans Pro Regular"/>
            </a:endParaRPr>
          </a:p>
          <a:p>
            <a:endParaRPr lang="en-US" sz="2800" dirty="0">
              <a:latin typeface="Source Sans Pro Regular"/>
              <a:cs typeface="Source Sans Pr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54914366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39952" y="4818820"/>
            <a:ext cx="3762672" cy="18928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-20538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-36512" y="267494"/>
            <a:ext cx="9180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Your Action Plan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6A0A2947-629F-447A-A0C4-4958F7C475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62</a:t>
            </a:fld>
            <a:endParaRPr lang="en-AU" dirty="0"/>
          </a:p>
        </p:txBody>
      </p:sp>
      <p:sp>
        <p:nvSpPr>
          <p:cNvPr id="12" name="Content Placeholder 8">
            <a:extLst>
              <a:ext uri="{FF2B5EF4-FFF2-40B4-BE49-F238E27FC236}">
                <a16:creationId xmlns:a16="http://schemas.microsoft.com/office/drawing/2014/main" xmlns="" id="{11C3AB5A-6FB3-4464-9033-B3A103005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2995" y="1444580"/>
            <a:ext cx="6857357" cy="3097821"/>
          </a:xfrm>
        </p:spPr>
        <p:txBody>
          <a:bodyPr/>
          <a:lstStyle/>
          <a:p>
            <a:pPr marL="914400" lvl="1" indent="-457200">
              <a:buFont typeface="+mj-lt"/>
              <a:buAutoNum type="arabicPeriod" startAt="6"/>
            </a:pPr>
            <a:r>
              <a:rPr lang="en-US" sz="2400" dirty="0" smtClean="0">
                <a:latin typeface="Source Sans Pro Regular"/>
                <a:cs typeface="Source Sans Pro Regular"/>
              </a:rPr>
              <a:t>Place promotional material on your website (included in the Product Package)</a:t>
            </a:r>
          </a:p>
          <a:p>
            <a:pPr marL="914400" lvl="1" indent="-457200">
              <a:buFont typeface="+mj-lt"/>
              <a:buAutoNum type="arabicPeriod" startAt="6"/>
            </a:pPr>
            <a:r>
              <a:rPr lang="en-US" sz="2400" dirty="0" smtClean="0">
                <a:latin typeface="Source Sans Pro Regular"/>
                <a:cs typeface="Source Sans Pro Regular"/>
              </a:rPr>
              <a:t>Edit and personalize the Media Release and send to your local media (included in the Product Package)</a:t>
            </a:r>
          </a:p>
          <a:p>
            <a:pPr marL="914400" lvl="1" indent="-457200">
              <a:buFont typeface="+mj-lt"/>
              <a:buAutoNum type="arabicPeriod" startAt="6"/>
            </a:pPr>
            <a:r>
              <a:rPr lang="en-US" sz="2400" dirty="0" smtClean="0">
                <a:latin typeface="Source Sans Pro Regular"/>
                <a:cs typeface="Source Sans Pro Regular"/>
              </a:rPr>
              <a:t>Contact your local media to offer to answer any questions</a:t>
            </a:r>
            <a:br>
              <a:rPr lang="en-US" sz="2400" dirty="0" smtClean="0">
                <a:latin typeface="Source Sans Pro Regular"/>
                <a:cs typeface="Source Sans Pro Regular"/>
              </a:rPr>
            </a:br>
            <a:endParaRPr lang="en-US" sz="2400" dirty="0" smtClean="0">
              <a:latin typeface="Source Sans Pro Regular"/>
              <a:cs typeface="Source Sans Pro Regular"/>
            </a:endParaRPr>
          </a:p>
          <a:p>
            <a:pPr marL="914400" lvl="1" indent="-457200">
              <a:buFont typeface="+mj-lt"/>
              <a:buAutoNum type="arabicPeriod" startAt="3"/>
            </a:pPr>
            <a:endParaRPr lang="en-US" sz="2400" dirty="0" smtClean="0">
              <a:latin typeface="Source Sans Pro Regular"/>
              <a:cs typeface="Source Sans Pro Regular"/>
            </a:endParaRPr>
          </a:p>
          <a:p>
            <a:pPr marL="457200" lvl="1" indent="0">
              <a:buNone/>
            </a:pPr>
            <a:endParaRPr lang="en-US" sz="2400" dirty="0" smtClean="0">
              <a:latin typeface="Source Sans Pro Regular"/>
              <a:cs typeface="Source Sans Pro Regular"/>
            </a:endParaRPr>
          </a:p>
          <a:p>
            <a:pPr marL="0" indent="0">
              <a:buNone/>
            </a:pPr>
            <a:endParaRPr lang="en-US" sz="2800" dirty="0">
              <a:latin typeface="Source Sans Pro Regular"/>
              <a:cs typeface="Source Sans Pro Regular"/>
            </a:endParaRPr>
          </a:p>
          <a:p>
            <a:endParaRPr lang="en-US" sz="2800" dirty="0">
              <a:latin typeface="Source Sans Pro Regular"/>
              <a:cs typeface="Source Sans Pr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428702717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39952" y="4818820"/>
            <a:ext cx="3762672" cy="18928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-20538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-36512" y="267494"/>
            <a:ext cx="9180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Your Action Plan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6A0A2947-629F-447A-A0C4-4958F7C475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63</a:t>
            </a:fld>
            <a:endParaRPr lang="en-AU" dirty="0"/>
          </a:p>
        </p:txBody>
      </p:sp>
      <p:sp>
        <p:nvSpPr>
          <p:cNvPr id="12" name="Content Placeholder 8">
            <a:extLst>
              <a:ext uri="{FF2B5EF4-FFF2-40B4-BE49-F238E27FC236}">
                <a16:creationId xmlns:a16="http://schemas.microsoft.com/office/drawing/2014/main" xmlns="" id="{11C3AB5A-6FB3-4464-9033-B3A103005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2995" y="1444580"/>
            <a:ext cx="6857357" cy="3097821"/>
          </a:xfrm>
        </p:spPr>
        <p:txBody>
          <a:bodyPr/>
          <a:lstStyle/>
          <a:p>
            <a:pPr marL="914400" lvl="1" indent="-457200">
              <a:buFont typeface="+mj-lt"/>
              <a:buAutoNum type="arabicPeriod" startAt="9"/>
            </a:pPr>
            <a:r>
              <a:rPr lang="en-US" sz="2400" dirty="0" smtClean="0">
                <a:latin typeface="Source Sans Pro Regular"/>
                <a:cs typeface="Source Sans Pro Regular"/>
              </a:rPr>
              <a:t>Follow up clients/prospects who attended the seminar/webinar – are they interested?</a:t>
            </a:r>
          </a:p>
          <a:p>
            <a:pPr marL="914400" lvl="1" indent="-457200">
              <a:buFont typeface="+mj-lt"/>
              <a:buAutoNum type="arabicPeriod" startAt="9"/>
            </a:pPr>
            <a:r>
              <a:rPr lang="en-US" sz="2400" dirty="0" smtClean="0">
                <a:latin typeface="Source Sans Pro Regular"/>
                <a:cs typeface="Source Sans Pro Regular"/>
              </a:rPr>
              <a:t>Prepare Proposal to clients/prospects who have indicated that they are interested in a CSF Proposal (included in the Product Package)</a:t>
            </a:r>
          </a:p>
          <a:p>
            <a:pPr marL="914400" lvl="1" indent="-457200">
              <a:buFont typeface="+mj-lt"/>
              <a:buAutoNum type="arabicPeriod" startAt="3"/>
            </a:pPr>
            <a:endParaRPr lang="en-US" sz="2400" dirty="0" smtClean="0">
              <a:latin typeface="Source Sans Pro Regular"/>
              <a:cs typeface="Source Sans Pro Regular"/>
            </a:endParaRPr>
          </a:p>
          <a:p>
            <a:pPr marL="457200" lvl="1" indent="0">
              <a:buNone/>
            </a:pPr>
            <a:endParaRPr lang="en-US" sz="2400" dirty="0" smtClean="0">
              <a:latin typeface="Source Sans Pro Regular"/>
              <a:cs typeface="Source Sans Pro Regular"/>
            </a:endParaRPr>
          </a:p>
          <a:p>
            <a:pPr marL="0" indent="0">
              <a:buNone/>
            </a:pPr>
            <a:endParaRPr lang="en-US" sz="2800" dirty="0">
              <a:latin typeface="Source Sans Pro Regular"/>
              <a:cs typeface="Source Sans Pro Regular"/>
            </a:endParaRPr>
          </a:p>
          <a:p>
            <a:endParaRPr lang="en-US" sz="2800" dirty="0">
              <a:latin typeface="Source Sans Pro Regular"/>
              <a:cs typeface="Source Sans Pr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28917376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39952" y="4818820"/>
            <a:ext cx="3762672" cy="18928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-20538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-36512" y="267494"/>
            <a:ext cx="9180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Your Action Plan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6A0A2947-629F-447A-A0C4-4958F7C475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64</a:t>
            </a:fld>
            <a:endParaRPr lang="en-AU" dirty="0"/>
          </a:p>
        </p:txBody>
      </p:sp>
      <p:sp>
        <p:nvSpPr>
          <p:cNvPr id="12" name="Content Placeholder 8">
            <a:extLst>
              <a:ext uri="{FF2B5EF4-FFF2-40B4-BE49-F238E27FC236}">
                <a16:creationId xmlns:a16="http://schemas.microsoft.com/office/drawing/2014/main" xmlns="" id="{11C3AB5A-6FB3-4464-9033-B3A103005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2995" y="1444580"/>
            <a:ext cx="6857357" cy="3097821"/>
          </a:xfrm>
        </p:spPr>
        <p:txBody>
          <a:bodyPr/>
          <a:lstStyle/>
          <a:p>
            <a:pPr marL="914400" lvl="1" indent="-457200">
              <a:buFont typeface="+mj-lt"/>
              <a:buAutoNum type="arabicPeriod" startAt="11"/>
            </a:pPr>
            <a:r>
              <a:rPr lang="en-US" sz="2400" dirty="0" err="1" smtClean="0">
                <a:latin typeface="Source Sans Pro Regular"/>
                <a:cs typeface="Source Sans Pro Regular"/>
              </a:rPr>
              <a:t>Utilise</a:t>
            </a:r>
            <a:r>
              <a:rPr lang="en-US" sz="2400" dirty="0" smtClean="0">
                <a:latin typeface="Source Sans Pro Regular"/>
                <a:cs typeface="Source Sans Pro Regular"/>
              </a:rPr>
              <a:t> updated material that ESS BIZTOOLS sends </a:t>
            </a:r>
            <a:r>
              <a:rPr lang="en-US" sz="2400" smtClean="0">
                <a:latin typeface="Source Sans Pro Regular"/>
                <a:cs typeface="Source Sans Pro Regular"/>
              </a:rPr>
              <a:t>to you”</a:t>
            </a:r>
            <a:endParaRPr lang="en-US" sz="2400" dirty="0" smtClean="0">
              <a:latin typeface="Source Sans Pro Regular"/>
              <a:cs typeface="Source Sans Pro Regular"/>
            </a:endParaRPr>
          </a:p>
          <a:p>
            <a:pPr marL="1162050" lvl="1" indent="-261938" defTabSz="1254125">
              <a:buFont typeface="Wingdings" panose="05000000000000000000" pitchFamily="2" charset="2"/>
              <a:buChar char="Ø"/>
              <a:tabLst>
                <a:tab pos="1162050" algn="l"/>
              </a:tabLst>
            </a:pPr>
            <a:r>
              <a:rPr lang="en-US" sz="2400" dirty="0" smtClean="0">
                <a:latin typeface="Source Sans Pro Regular"/>
                <a:cs typeface="Source Sans Pro Regular"/>
              </a:rPr>
              <a:t>“refresh” your website material on Crowd Sourced Funding Equity Raising</a:t>
            </a:r>
          </a:p>
          <a:p>
            <a:pPr marL="900113" lvl="1" indent="0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Source Sans Pro Regular"/>
                <a:cs typeface="Source Sans Pro Regular"/>
              </a:rPr>
              <a:t> send newsletters to clients/prospects</a:t>
            </a:r>
          </a:p>
          <a:p>
            <a:pPr marL="1162050" lvl="1" indent="-261938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Source Sans Pro Regular"/>
                <a:cs typeface="Source Sans Pro Regular"/>
              </a:rPr>
              <a:t>Send occasional media releases to your    local media</a:t>
            </a:r>
          </a:p>
          <a:p>
            <a:pPr marL="457200" lvl="1" indent="0">
              <a:buNone/>
            </a:pPr>
            <a:endParaRPr lang="en-US" sz="2400" dirty="0" smtClean="0">
              <a:latin typeface="Source Sans Pro Regular"/>
              <a:cs typeface="Source Sans Pro Regular"/>
            </a:endParaRPr>
          </a:p>
          <a:p>
            <a:pPr marL="0" indent="0">
              <a:buNone/>
            </a:pPr>
            <a:endParaRPr lang="en-US" sz="2800" dirty="0">
              <a:latin typeface="Source Sans Pro Regular"/>
              <a:cs typeface="Source Sans Pro Regular"/>
            </a:endParaRPr>
          </a:p>
          <a:p>
            <a:endParaRPr lang="en-US" sz="2800" dirty="0">
              <a:latin typeface="Source Sans Pro Regular"/>
              <a:cs typeface="Source Sans Pr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50014306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39952" y="4818820"/>
            <a:ext cx="3762672" cy="18928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-20538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-36512" y="267494"/>
            <a:ext cx="9180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Thank You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6A0A2947-629F-447A-A0C4-4958F7C475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65</a:t>
            </a:fld>
            <a:endParaRPr lang="en-AU" dirty="0"/>
          </a:p>
        </p:txBody>
      </p:sp>
      <p:sp>
        <p:nvSpPr>
          <p:cNvPr id="12" name="Content Placeholder 8">
            <a:extLst>
              <a:ext uri="{FF2B5EF4-FFF2-40B4-BE49-F238E27FC236}">
                <a16:creationId xmlns:a16="http://schemas.microsoft.com/office/drawing/2014/main" xmlns="" id="{11C3AB5A-6FB3-4464-9033-B3A103005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2995" y="1444580"/>
            <a:ext cx="6857357" cy="3097821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ource Sans Pro Regular"/>
                <a:cs typeface="Source Sans Pro Regular"/>
              </a:rPr>
              <a:t>Thank you for participating in this webinar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ource Sans Pro Regular"/>
                <a:cs typeface="Source Sans Pro Regular"/>
              </a:rPr>
              <a:t>We will send you: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Source Sans Pro Regular"/>
                <a:cs typeface="Source Sans Pro Regular"/>
              </a:rPr>
              <a:t>An Executive Summary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Source Sans Pro Regular"/>
                <a:cs typeface="Source Sans Pro Regular"/>
              </a:rPr>
              <a:t>Link to the Webinar Recording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Source Sans Pro Regular"/>
                <a:cs typeface="Source Sans Pro Regular"/>
              </a:rPr>
              <a:t>Copy of PowerPoint slides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sz="2600" dirty="0" smtClean="0">
              <a:latin typeface="Source Sans Pro Regular"/>
              <a:cs typeface="Source Sans Pro Regular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2200" dirty="0" smtClean="0">
              <a:latin typeface="Source Sans Pro Regular"/>
              <a:cs typeface="Source Sans Pro Regular"/>
            </a:endParaRPr>
          </a:p>
          <a:p>
            <a:pPr marL="0" indent="0">
              <a:buNone/>
            </a:pPr>
            <a:endParaRPr lang="en-US" sz="2800" dirty="0">
              <a:latin typeface="Source Sans Pro Regular"/>
              <a:cs typeface="Source Sans Pro Regular"/>
            </a:endParaRPr>
          </a:p>
          <a:p>
            <a:endParaRPr lang="en-US" sz="2800" dirty="0">
              <a:latin typeface="Source Sans Pro Regular"/>
              <a:cs typeface="Source Sans Pr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78654958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39952" y="4818820"/>
            <a:ext cx="3762672" cy="18928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-20538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-36512" y="267494"/>
            <a:ext cx="9180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ESS BIZTOOLS - Contact/Questions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6A0A2947-629F-447A-A0C4-4958F7C475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66</a:t>
            </a:fld>
            <a:endParaRPr lang="en-AU" dirty="0"/>
          </a:p>
        </p:txBody>
      </p:sp>
      <p:sp>
        <p:nvSpPr>
          <p:cNvPr id="12" name="Content Placeholder 8">
            <a:extLst>
              <a:ext uri="{FF2B5EF4-FFF2-40B4-BE49-F238E27FC236}">
                <a16:creationId xmlns:a16="http://schemas.microsoft.com/office/drawing/2014/main" xmlns="" id="{11C3AB5A-6FB3-4464-9033-B3A103005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5920" y="1491630"/>
            <a:ext cx="5686400" cy="3111711"/>
          </a:xfrm>
        </p:spPr>
        <p:txBody>
          <a:bodyPr/>
          <a:lstStyle/>
          <a:p>
            <a:r>
              <a:rPr lang="en-US" sz="2800" dirty="0">
                <a:latin typeface="Source Sans Pro Regular"/>
                <a:cs typeface="Source Sans Pro Regular"/>
              </a:rPr>
              <a:t>Peter Towers</a:t>
            </a:r>
          </a:p>
          <a:p>
            <a:r>
              <a:rPr lang="en-US" sz="2800" dirty="0">
                <a:latin typeface="Source Sans Pro Regular"/>
                <a:cs typeface="Source Sans Pro Regular"/>
              </a:rPr>
              <a:t>(07) 4724 1118 / </a:t>
            </a:r>
            <a:r>
              <a:rPr lang="en-US" sz="2800" dirty="0" smtClean="0">
                <a:latin typeface="Source Sans Pro Regular"/>
                <a:cs typeface="Source Sans Pro Regular"/>
              </a:rPr>
              <a:t>1800 232 088</a:t>
            </a:r>
            <a:endParaRPr lang="en-US" sz="2800" dirty="0">
              <a:latin typeface="Source Sans Pro Regular"/>
              <a:cs typeface="Source Sans Pro Regular"/>
            </a:endParaRPr>
          </a:p>
          <a:p>
            <a:r>
              <a:rPr lang="en-US" sz="2800" dirty="0">
                <a:latin typeface="Source Sans Pro Regular"/>
                <a:cs typeface="Source Sans Pro Regular"/>
                <a:hlinkClick r:id="rId5"/>
              </a:rPr>
              <a:t>peter@essbiztools.com.au</a:t>
            </a:r>
            <a:endParaRPr lang="en-US" sz="2800" dirty="0">
              <a:latin typeface="Source Sans Pro Regular"/>
              <a:cs typeface="Source Sans Pro Regular"/>
            </a:endParaRPr>
          </a:p>
          <a:p>
            <a:r>
              <a:rPr lang="en-US" sz="2800" dirty="0" smtClean="0">
                <a:latin typeface="Source Sans Pro Regular"/>
                <a:cs typeface="Source Sans Pro Regular"/>
                <a:hlinkClick r:id="rId6"/>
              </a:rPr>
              <a:t>www.essbiztools.com.au</a:t>
            </a:r>
            <a:endParaRPr lang="en-US" sz="2800" dirty="0" smtClean="0">
              <a:latin typeface="Source Sans Pro Regular"/>
              <a:cs typeface="Source Sans Pro Regular"/>
            </a:endParaRPr>
          </a:p>
          <a:p>
            <a:r>
              <a:rPr lang="en-US" sz="2800" dirty="0" smtClean="0">
                <a:latin typeface="Source Sans Pro Regular"/>
                <a:cs typeface="Source Sans Pro Regular"/>
                <a:hlinkClick r:id="rId7"/>
              </a:rPr>
              <a:t>www.essbizgrants.com.au</a:t>
            </a:r>
            <a:endParaRPr lang="en-US" sz="2800" dirty="0" smtClean="0">
              <a:latin typeface="Source Sans Pro Regular"/>
              <a:cs typeface="Source Sans Pro Regular"/>
            </a:endParaRPr>
          </a:p>
          <a:p>
            <a:r>
              <a:rPr lang="en-US" sz="2800" dirty="0" smtClean="0">
                <a:latin typeface="Source Sans Pro Regular"/>
                <a:cs typeface="Source Sans Pro Regular"/>
                <a:hlinkClick r:id="rId8"/>
              </a:rPr>
              <a:t>www.esssmallbusiness.com.au</a:t>
            </a:r>
            <a:endParaRPr lang="en-US" sz="2800" dirty="0">
              <a:latin typeface="Source Sans Pro Regular"/>
              <a:cs typeface="Source Sans Pro Regular"/>
            </a:endParaRPr>
          </a:p>
          <a:p>
            <a:pPr marL="0" indent="0">
              <a:buNone/>
            </a:pPr>
            <a:endParaRPr lang="en-US" sz="2800" dirty="0">
              <a:latin typeface="Source Sans Pro Regular"/>
              <a:cs typeface="Source Sans Pro Regular"/>
            </a:endParaRPr>
          </a:p>
          <a:p>
            <a:endParaRPr lang="en-US" sz="2800" dirty="0">
              <a:latin typeface="Source Sans Pro Regular"/>
              <a:cs typeface="Source Sans Pr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60911242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8">
            <a:extLst>
              <a:ext uri="{FF2B5EF4-FFF2-40B4-BE49-F238E27FC236}">
                <a16:creationId xmlns:a16="http://schemas.microsoft.com/office/drawing/2014/main" xmlns="" id="{11C3AB5A-6FB3-4464-9033-B3A103005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0152" y="555526"/>
            <a:ext cx="2880320" cy="2988564"/>
          </a:xfrm>
        </p:spPr>
        <p:txBody>
          <a:bodyPr/>
          <a:lstStyle/>
          <a:p>
            <a:endParaRPr lang="en-US" sz="2800" dirty="0">
              <a:latin typeface="Source Sans Pro Regular"/>
              <a:cs typeface="Source Sans Pro Regular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E15905"/>
                </a:solidFill>
                <a:latin typeface="Source Sans Pro Regular"/>
                <a:cs typeface="Source Sans Pro Regular"/>
              </a:rPr>
              <a:t>Happy New Year for 2019 from the team at </a:t>
            </a:r>
            <a:r>
              <a:rPr lang="en-US" sz="2800" b="1" dirty="0" smtClean="0">
                <a:solidFill>
                  <a:srgbClr val="E15905"/>
                </a:solidFill>
                <a:latin typeface="Source Sans Pro Regular"/>
                <a:cs typeface="Source Sans Pro Regular"/>
              </a:rPr>
              <a:t>ESS BIZTOOLS</a:t>
            </a:r>
            <a:endParaRPr lang="en-US" sz="2800" b="1" dirty="0">
              <a:solidFill>
                <a:srgbClr val="E15905"/>
              </a:solidFill>
              <a:latin typeface="Source Sans Pro Regular"/>
              <a:cs typeface="Source Sans Pro Regular"/>
            </a:endParaRPr>
          </a:p>
        </p:txBody>
      </p:sp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283968" y="4857750"/>
            <a:ext cx="3886200" cy="26171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6A0A2947-629F-447A-A0C4-4958F7C475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67</a:t>
            </a:fld>
            <a:endParaRPr lang="en-AU" dirty="0"/>
          </a:p>
        </p:txBody>
      </p:sp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712306"/>
            <a:ext cx="4998127" cy="28083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727928"/>
            <a:ext cx="4998127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93830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707904" y="4849894"/>
            <a:ext cx="5328592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611560" y="1635646"/>
            <a:ext cx="7848872" cy="2889958"/>
          </a:xfrm>
        </p:spPr>
        <p:txBody>
          <a:bodyPr/>
          <a:lstStyle/>
          <a:p>
            <a:r>
              <a:rPr lang="en-AU" dirty="0" smtClean="0"/>
              <a:t>Endeavour Brewing Co – Craft beer manufacturing</a:t>
            </a:r>
            <a:endParaRPr lang="en-AU" dirty="0"/>
          </a:p>
          <a:p>
            <a:r>
              <a:rPr lang="en-AU" dirty="0" smtClean="0"/>
              <a:t>DHF Surf – Surfboard design</a:t>
            </a:r>
          </a:p>
          <a:p>
            <a:r>
              <a:rPr lang="en-AU" dirty="0" smtClean="0"/>
              <a:t>Direct Injection Technologies – Technology to supplement livestock</a:t>
            </a:r>
          </a:p>
          <a:p>
            <a:r>
              <a:rPr lang="en-AU" dirty="0" err="1" smtClean="0"/>
              <a:t>Purahealth</a:t>
            </a:r>
            <a:r>
              <a:rPr lang="en-AU" dirty="0" smtClean="0"/>
              <a:t> – Health supplements</a:t>
            </a:r>
          </a:p>
          <a:p>
            <a:r>
              <a:rPr lang="en-AU" dirty="0" smtClean="0"/>
              <a:t>Australian Boutique Spirits – Manufactures and markets Australian made spirits</a:t>
            </a:r>
          </a:p>
          <a:p>
            <a:pPr eaLnBrk="1" hangingPunct="1"/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8675" y="303498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Some of the Current Capital Raising</a:t>
            </a:r>
          </a:p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(Listed on some Intermediaries’ websites)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5307788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707904" y="4849894"/>
            <a:ext cx="5328592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0" y="1779662"/>
            <a:ext cx="7272808" cy="2592288"/>
          </a:xfrm>
        </p:spPr>
        <p:txBody>
          <a:bodyPr/>
          <a:lstStyle/>
          <a:p>
            <a:r>
              <a:rPr lang="en-AU" dirty="0" err="1" smtClean="0"/>
              <a:t>Mobiltech</a:t>
            </a:r>
            <a:r>
              <a:rPr lang="en-AU" dirty="0" smtClean="0"/>
              <a:t> – Travel solutions</a:t>
            </a:r>
          </a:p>
          <a:p>
            <a:r>
              <a:rPr lang="en-AU" dirty="0" err="1" smtClean="0"/>
              <a:t>Edutech</a:t>
            </a:r>
            <a:r>
              <a:rPr lang="en-AU" dirty="0" smtClean="0"/>
              <a:t> – Cloud enabled student tutoring</a:t>
            </a:r>
          </a:p>
          <a:p>
            <a:r>
              <a:rPr lang="en-AU" dirty="0" smtClean="0"/>
              <a:t>Medical Services Group – Multi venue medical services business</a:t>
            </a:r>
          </a:p>
          <a:p>
            <a:r>
              <a:rPr lang="en-AU" dirty="0" smtClean="0"/>
              <a:t>Industrial Tech – Patented safety device seeking capital after first sale</a:t>
            </a:r>
          </a:p>
          <a:p>
            <a:pPr marL="0" indent="0" eaLnBrk="1" hangingPunct="1">
              <a:buNone/>
            </a:pPr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8675" y="303498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Some of the Current Capital Raising</a:t>
            </a:r>
          </a:p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(Listed on some Intermediaries’ websites)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7998870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707904" y="4849894"/>
            <a:ext cx="5328592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Helping Your Clients Raise Capital Painlessly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850776" y="1851670"/>
            <a:ext cx="7226424" cy="2448272"/>
          </a:xfrm>
        </p:spPr>
        <p:txBody>
          <a:bodyPr/>
          <a:lstStyle/>
          <a:p>
            <a:r>
              <a:rPr lang="en-AU" dirty="0" smtClean="0"/>
              <a:t>Internet Gaming – Established company seeking funds to expand into new networks and markets</a:t>
            </a:r>
          </a:p>
          <a:p>
            <a:r>
              <a:rPr lang="en-AU" dirty="0" smtClean="0"/>
              <a:t>Black Hops Brewery – Craft Beer and Wine</a:t>
            </a:r>
          </a:p>
          <a:p>
            <a:r>
              <a:rPr lang="en-AU" dirty="0" smtClean="0"/>
              <a:t>HUTT – Tomorrows house today – delivering the future of zero carbon housing</a:t>
            </a:r>
          </a:p>
          <a:p>
            <a:pPr eaLnBrk="1" hangingPunct="1"/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8675" y="303498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Some of the Current Capital Raising</a:t>
            </a:r>
          </a:p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(Listed on some Intermediaries’ websites)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8320580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theme/theme1.xml><?xml version="1.0" encoding="utf-8"?>
<a:theme xmlns:a="http://schemas.openxmlformats.org/drawingml/2006/main" name="ESS BIZTOOLS_TEMPLATE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262699"/>
      </a:hlink>
      <a:folHlink>
        <a:srgbClr val="8484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 BIZTOOLS_TEMPLATE</Template>
  <TotalTime>1862</TotalTime>
  <Words>2646</Words>
  <Application>Microsoft Office PowerPoint</Application>
  <PresentationFormat>On-screen Show (16:9)</PresentationFormat>
  <Paragraphs>468</Paragraphs>
  <Slides>67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73" baseType="lpstr">
      <vt:lpstr>Arial</vt:lpstr>
      <vt:lpstr>Arial Black</vt:lpstr>
      <vt:lpstr>Source Sans Pro Regular</vt:lpstr>
      <vt:lpstr>Symbol</vt:lpstr>
      <vt:lpstr>Wingdings</vt:lpstr>
      <vt:lpstr>ESS BIZTOOLS_TEMPLATE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TBD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TBD</dc:creator>
  <dc:description>Team Training for Business Advisory Services</dc:description>
  <cp:lastModifiedBy>Evelyn Sorohan</cp:lastModifiedBy>
  <cp:revision>319</cp:revision>
  <cp:lastPrinted>2019-02-05T22:14:14Z</cp:lastPrinted>
  <dcterms:created xsi:type="dcterms:W3CDTF">2013-02-27T00:15:02Z</dcterms:created>
  <dcterms:modified xsi:type="dcterms:W3CDTF">2019-02-07T04:58:24Z</dcterms:modified>
</cp:coreProperties>
</file>