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55" r:id="rId2"/>
    <p:sldId id="671" r:id="rId3"/>
    <p:sldId id="800" r:id="rId4"/>
    <p:sldId id="801" r:id="rId5"/>
    <p:sldId id="802" r:id="rId6"/>
    <p:sldId id="803" r:id="rId7"/>
    <p:sldId id="745" r:id="rId8"/>
  </p:sldIdLst>
  <p:sldSz cx="9144000" cy="5143500" type="screen16x9"/>
  <p:notesSz cx="6858000" cy="994568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  <a:srgbClr val="FF6600"/>
    <a:srgbClr val="E15905"/>
    <a:srgbClr val="FFCC99"/>
    <a:srgbClr val="FFFFCC"/>
    <a:srgbClr val="FFCC66"/>
    <a:srgbClr val="CCECFF"/>
    <a:srgbClr val="02224B"/>
    <a:srgbClr val="FFCC00"/>
    <a:srgbClr val="FEB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9864" autoAdjust="0"/>
    <p:restoredTop sz="90888" autoAdjust="0"/>
  </p:normalViewPr>
  <p:slideViewPr>
    <p:cSldViewPr>
      <p:cViewPr varScale="1">
        <p:scale>
          <a:sx n="99" d="100"/>
          <a:sy n="99" d="100"/>
        </p:scale>
        <p:origin x="84" y="4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1800" cy="495300"/>
          </a:xfrm>
          <a:prstGeom prst="rect">
            <a:avLst/>
          </a:prstGeom>
        </p:spPr>
        <p:txBody>
          <a:bodyPr vert="horz" lIns="91399" tIns="45701" rIns="91399" bIns="45701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6" y="1"/>
            <a:ext cx="2971800" cy="495300"/>
          </a:xfrm>
          <a:prstGeom prst="rect">
            <a:avLst/>
          </a:prstGeom>
        </p:spPr>
        <p:txBody>
          <a:bodyPr vert="horz" lIns="91399" tIns="45701" rIns="91399" bIns="45701" rtlCol="0"/>
          <a:lstStyle>
            <a:lvl1pPr algn="r">
              <a:defRPr sz="1200"/>
            </a:lvl1pPr>
          </a:lstStyle>
          <a:p>
            <a:pPr>
              <a:defRPr/>
            </a:pPr>
            <a:fld id="{41484336-EF3E-4077-9865-60227939661C}" type="datetimeFigureOut">
              <a:rPr lang="en-US"/>
              <a:pPr>
                <a:defRPr/>
              </a:pPr>
              <a:t>8/13/2019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48800"/>
            <a:ext cx="2971800" cy="495300"/>
          </a:xfrm>
          <a:prstGeom prst="rect">
            <a:avLst/>
          </a:prstGeom>
        </p:spPr>
        <p:txBody>
          <a:bodyPr vert="horz" lIns="91399" tIns="45701" rIns="91399" bIns="4570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6" y="9448800"/>
            <a:ext cx="2971800" cy="495300"/>
          </a:xfrm>
          <a:prstGeom prst="rect">
            <a:avLst/>
          </a:prstGeom>
        </p:spPr>
        <p:txBody>
          <a:bodyPr vert="horz" lIns="91399" tIns="45701" rIns="91399" bIns="45701" rtlCol="0" anchor="b"/>
          <a:lstStyle>
            <a:lvl1pPr algn="r">
              <a:defRPr sz="1200"/>
            </a:lvl1pPr>
          </a:lstStyle>
          <a:p>
            <a:pPr>
              <a:defRPr/>
            </a:pPr>
            <a:fld id="{3EBCFDCB-68EC-4F5F-8583-A22F50BE7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1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701" rIns="91399" bIns="4570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701" rIns="91399" bIns="4570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2" y="4722817"/>
            <a:ext cx="5029200" cy="447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701" rIns="91399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701" rIns="91399" bIns="4570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50388"/>
            <a:ext cx="2971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701" rIns="91399" bIns="457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B0C109-51C3-4A06-9945-EDAF71B4BAE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7728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93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4676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9273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86370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3295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4131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0C109-51C3-4A06-9945-EDAF71B4BAED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2168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4739878"/>
            <a:ext cx="7315200" cy="261938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94437-142D-4FC5-B8E9-7F46DE270E11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566613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F990-2F35-4824-9234-9540C36BC21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587204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F2C9A-B289-4ED9-9617-ADF8FB45B7E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46012594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2051050" y="4822031"/>
            <a:ext cx="5949950" cy="234554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77200" y="4794647"/>
            <a:ext cx="381000" cy="2619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BBDD9-D469-4F8F-BF8C-92DD0D738F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982823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FA840-3AD2-4879-A3F4-9C5EE1525A5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8040075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2380-AE18-474E-9C40-9821F13E6B6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8480832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5219-AD4B-439E-8E24-8F4F315FC43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854303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F5E07-FDBB-4831-9B54-4A442804815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4059421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E4076-3EC6-43F3-8095-71BC44870BD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092781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FC03E-2E58-4B62-A6DC-A0AB005EE6D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7376496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E89D-A95F-4234-86C3-44C446A3C94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423886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4686300"/>
            <a:ext cx="7315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i="1"/>
            </a:lvl1pPr>
          </a:lstStyle>
          <a:p>
            <a:pPr>
              <a:defRPr/>
            </a:pPr>
            <a:r>
              <a:rPr lang="en-AU"/>
              <a:t>Personal Property Securities Register Refresh</a:t>
            </a: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4686300"/>
            <a:ext cx="381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i="1"/>
            </a:lvl1pPr>
          </a:lstStyle>
          <a:p>
            <a:pPr>
              <a:defRPr/>
            </a:pPr>
            <a:fld id="{197E2F40-92A8-4EB9-BEA4-1C694E475D9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21" r:id="rId1"/>
    <p:sldLayoutId id="2147484722" r:id="rId2"/>
    <p:sldLayoutId id="2147484723" r:id="rId3"/>
    <p:sldLayoutId id="2147484724" r:id="rId4"/>
    <p:sldLayoutId id="2147484725" r:id="rId5"/>
    <p:sldLayoutId id="2147484726" r:id="rId6"/>
    <p:sldLayoutId id="2147484727" r:id="rId7"/>
    <p:sldLayoutId id="2147484728" r:id="rId8"/>
    <p:sldLayoutId id="2147484729" r:id="rId9"/>
    <p:sldLayoutId id="2147484730" r:id="rId10"/>
    <p:sldLayoutId id="2147484731" r:id="rId11"/>
  </p:sldLayoutIdLst>
  <p:transition advClick="0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01-BASB014%20-%20PROCEDURE%20CONTROL%20FORM%20-%20Personal%20Property%20Securities%20Registration%20System%20-%20Due%20Diligence%20on%20the%20Overall%20System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BAS1645%20-%20Personal%20Property%20Securities%20Register%20-%20Identification%20of%20Personal%20Property%20Schedule.do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BAS1611%20-%20Personal%20Property%20Securities%20Register%20-%20Manufacturers.do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BAS1650%20-%20Policy%20on%20Personal%20Property%20Securities%20Register%20-%20Retention%20of%20Title.do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BAS2300%20-%20Customers,%20PPSR,%20Liquidtors%20Claims%20-%20The%20Problem%20for%20Businesses.do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eter@essbiztools.com.a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1" name="Picture 9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8" r="37564"/>
          <a:stretch/>
        </p:blipFill>
        <p:spPr bwMode="auto">
          <a:xfrm>
            <a:off x="-1" y="1563638"/>
            <a:ext cx="9144001" cy="322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C:\Users\Belle\Pictures\btnew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5486"/>
            <a:ext cx="2923777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3" y="2067694"/>
            <a:ext cx="91440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SUBSCRIBERS’ WEBINAR</a:t>
            </a:r>
          </a:p>
          <a:p>
            <a:pPr algn="ctr"/>
            <a:r>
              <a:rPr lang="en-AU" sz="28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REFRESH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2" y="3396937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Presented by:</a:t>
            </a:r>
          </a:p>
          <a:p>
            <a:pPr algn="ctr"/>
            <a:r>
              <a:rPr lang="en-AU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Peter Towers, Managing Director, ESS BIZTOOLS</a:t>
            </a:r>
          </a:p>
        </p:txBody>
      </p:sp>
    </p:spTree>
    <p:extLst>
      <p:ext uri="{BB962C8B-B14F-4D97-AF65-F5344CB8AC3E}">
        <p14:creationId xmlns:p14="http://schemas.microsoft.com/office/powerpoint/2010/main" val="312500425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94647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259632" y="2199171"/>
            <a:ext cx="6673552" cy="123667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>
                <a:hlinkClick r:id="rId3" action="ppaction://hlinkfile"/>
              </a:rPr>
              <a:t>BASB014 – Personal Property Securities Register - Procedure Control Form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466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6855" y="3600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Due Diligence System Documents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038272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94647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1475656" y="2211710"/>
            <a:ext cx="6264696" cy="130868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>
                <a:hlinkClick r:id="rId3" action="ppaction://hlinkfile"/>
              </a:rPr>
              <a:t>BAS1645 – Personal Property Securities Register -Identification of Personal Property Schedule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466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6855" y="3600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Due Diligence System Documents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141706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94647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2199171"/>
            <a:ext cx="7200800" cy="87663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>
                <a:hlinkClick r:id="rId3" action="ppaction://hlinkfile"/>
              </a:rPr>
              <a:t>BAS1611 – Personal Property Securities Register - Manufacturing Businesses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466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6855" y="3600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Due Diligence System Documents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0207678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94647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2199171"/>
            <a:ext cx="7200800" cy="87663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>
                <a:hlinkClick r:id="rId3" action="ppaction://hlinkfile"/>
              </a:rPr>
              <a:t>BAS1650 –– Policy on Personal Property Securities Register – Retention of Title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466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6855" y="3600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Due Diligence System Documents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642102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211960" y="4794647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971600" y="2199171"/>
            <a:ext cx="7200800" cy="1452699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>
                <a:hlinkClick r:id="rId3" action="ppaction://hlinkfile"/>
              </a:rPr>
              <a:t>BAS2300 –– Customers, Personal Property Securities Register, Liquidators’ Claims – The Problem for Businesses</a:t>
            </a:r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466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6855" y="36004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Personal Property Securities Register Due Diligence System Documents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13630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419872" y="4778733"/>
            <a:ext cx="3960440" cy="2345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AU" altLang="en-US" sz="1000"/>
              <a:t>Personal Property Securities Register Refresh</a:t>
            </a:r>
            <a:endParaRPr lang="en-AU" altLang="en-US" sz="1000" dirty="0"/>
          </a:p>
        </p:txBody>
      </p:sp>
      <p:sp>
        <p:nvSpPr>
          <p:cNvPr id="22535" name="Content Placeholder 8"/>
          <p:cNvSpPr>
            <a:spLocks noGrp="1"/>
          </p:cNvSpPr>
          <p:nvPr>
            <p:ph idx="1"/>
          </p:nvPr>
        </p:nvSpPr>
        <p:spPr>
          <a:xfrm>
            <a:off x="467544" y="1347614"/>
            <a:ext cx="8280920" cy="335762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800" dirty="0"/>
              <a:t>Thank you for your support of </a:t>
            </a:r>
          </a:p>
          <a:p>
            <a:pPr marL="0" indent="0" algn="ctr" eaLnBrk="1" hangingPunct="1">
              <a:buNone/>
            </a:pPr>
            <a:r>
              <a:rPr lang="en-AU" altLang="en-US" sz="2800" dirty="0"/>
              <a:t>ESS BIZTOOLS / ESS BIZGRANTS.</a:t>
            </a:r>
          </a:p>
          <a:p>
            <a:pPr marL="0" indent="0" algn="ctr" eaLnBrk="1" hangingPunct="1">
              <a:buNone/>
            </a:pPr>
            <a:r>
              <a:rPr lang="en-AU" altLang="en-US" sz="2800" dirty="0"/>
              <a:t>If you have any questions relating to the Personal Property Securities Register , please don’t hesitate to contact us –</a:t>
            </a:r>
          </a:p>
          <a:p>
            <a:pPr marL="0" indent="0" algn="ctr" eaLnBrk="1" hangingPunct="1">
              <a:buNone/>
            </a:pPr>
            <a:r>
              <a:rPr lang="en-AU" altLang="en-US" sz="2800" dirty="0">
                <a:sym typeface="Wingdings" panose="05000000000000000000" pitchFamily="2" charset="2"/>
                <a:hlinkClick r:id="rId3"/>
              </a:rPr>
              <a:t> </a:t>
            </a:r>
            <a:r>
              <a:rPr lang="en-AU" altLang="en-US" sz="2800" dirty="0">
                <a:hlinkClick r:id="rId3"/>
              </a:rPr>
              <a:t>peter@essbiztools.com.au</a:t>
            </a:r>
            <a:endParaRPr lang="en-AU" altLang="en-US" sz="2800" dirty="0"/>
          </a:p>
          <a:p>
            <a:pPr marL="0" indent="0" algn="ctr" eaLnBrk="1" hangingPunct="1">
              <a:buNone/>
            </a:pPr>
            <a:r>
              <a:rPr lang="en-AU" altLang="en-US" sz="2800" dirty="0">
                <a:sym typeface="Wingdings" panose="05000000000000000000" pitchFamily="2" charset="2"/>
              </a:rPr>
              <a:t></a:t>
            </a:r>
            <a:r>
              <a:rPr lang="en-AU" altLang="en-US" sz="2800" dirty="0"/>
              <a:t>1800 232 088</a:t>
            </a:r>
          </a:p>
          <a:p>
            <a:pPr eaLnBrk="1" hangingPunct="1"/>
            <a:endParaRPr lang="en-AU" altLang="en-US" sz="2800" dirty="0"/>
          </a:p>
        </p:txBody>
      </p:sp>
      <p:pic>
        <p:nvPicPr>
          <p:cNvPr id="9" name="Picture 10" descr="http://essbiztools.com.au/images/logo-banner-b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20"/>
          <a:stretch/>
        </p:blipFill>
        <p:spPr bwMode="auto">
          <a:xfrm>
            <a:off x="-22845" y="0"/>
            <a:ext cx="9144000" cy="11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Belle\Pictures\btnew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" y="4741627"/>
            <a:ext cx="1204912" cy="35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1520" y="263138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ln>
                  <a:solidFill>
                    <a:srgbClr val="E15905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Thank You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2D478A-A997-4E3E-B160-2DC678BE7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BBDD9-D469-4F8F-BF8C-92DD0D738F4E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173930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 uiExpand="1" build="p"/>
    </p:bldLst>
  </p:timing>
</p:sld>
</file>

<file path=ppt/theme/theme1.xml><?xml version="1.0" encoding="utf-8"?>
<a:theme xmlns:a="http://schemas.openxmlformats.org/drawingml/2006/main" name="ESS BIZTOOLS_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62699"/>
      </a:hlink>
      <a:folHlink>
        <a:srgbClr val="8484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BIZTOOLS_TEMPLATE</Template>
  <TotalTime>1711</TotalTime>
  <Words>208</Words>
  <Application>Microsoft Office PowerPoint</Application>
  <PresentationFormat>On-screen Show (16:9)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Black</vt:lpstr>
      <vt:lpstr>ESS BIZTOOLS_TEMPLATE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TBD</dc:creator>
  <dc:description>Team Training for Business Advisory Services</dc:description>
  <cp:lastModifiedBy>Peter Towers</cp:lastModifiedBy>
  <cp:revision>361</cp:revision>
  <cp:lastPrinted>2019-08-13T00:35:48Z</cp:lastPrinted>
  <dcterms:created xsi:type="dcterms:W3CDTF">2013-02-27T00:15:02Z</dcterms:created>
  <dcterms:modified xsi:type="dcterms:W3CDTF">2019-08-13T00:38:26Z</dcterms:modified>
</cp:coreProperties>
</file>