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655" r:id="rId2"/>
    <p:sldId id="671" r:id="rId3"/>
    <p:sldId id="781" r:id="rId4"/>
    <p:sldId id="782" r:id="rId5"/>
    <p:sldId id="784" r:id="rId6"/>
    <p:sldId id="785" r:id="rId7"/>
    <p:sldId id="786" r:id="rId8"/>
    <p:sldId id="787" r:id="rId9"/>
    <p:sldId id="788" r:id="rId10"/>
    <p:sldId id="789" r:id="rId11"/>
    <p:sldId id="790" r:id="rId12"/>
    <p:sldId id="791" r:id="rId13"/>
    <p:sldId id="792" r:id="rId14"/>
    <p:sldId id="793" r:id="rId15"/>
    <p:sldId id="794" r:id="rId16"/>
    <p:sldId id="758" r:id="rId17"/>
    <p:sldId id="795" r:id="rId18"/>
    <p:sldId id="796" r:id="rId19"/>
    <p:sldId id="797" r:id="rId20"/>
    <p:sldId id="798" r:id="rId21"/>
    <p:sldId id="799" r:id="rId22"/>
    <p:sldId id="783" r:id="rId23"/>
    <p:sldId id="800" r:id="rId24"/>
    <p:sldId id="759" r:id="rId25"/>
    <p:sldId id="746" r:id="rId26"/>
    <p:sldId id="801" r:id="rId27"/>
    <p:sldId id="760" r:id="rId28"/>
    <p:sldId id="761" r:id="rId29"/>
    <p:sldId id="762" r:id="rId30"/>
    <p:sldId id="763" r:id="rId31"/>
    <p:sldId id="764" r:id="rId32"/>
    <p:sldId id="765" r:id="rId33"/>
    <p:sldId id="802" r:id="rId34"/>
    <p:sldId id="766" r:id="rId35"/>
    <p:sldId id="767" r:id="rId36"/>
    <p:sldId id="768" r:id="rId37"/>
    <p:sldId id="769" r:id="rId38"/>
    <p:sldId id="803" r:id="rId39"/>
    <p:sldId id="770" r:id="rId40"/>
    <p:sldId id="771" r:id="rId41"/>
    <p:sldId id="772" r:id="rId42"/>
    <p:sldId id="773" r:id="rId43"/>
    <p:sldId id="804" r:id="rId44"/>
    <p:sldId id="805" r:id="rId45"/>
    <p:sldId id="806" r:id="rId46"/>
    <p:sldId id="774" r:id="rId47"/>
    <p:sldId id="775" r:id="rId48"/>
  </p:sldIdLst>
  <p:sldSz cx="9144000" cy="5143500" type="screen16x9"/>
  <p:notesSz cx="6858000" cy="9945688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00"/>
    <a:srgbClr val="FF6600"/>
    <a:srgbClr val="E15905"/>
    <a:srgbClr val="FFCC99"/>
    <a:srgbClr val="FFFFCC"/>
    <a:srgbClr val="FFCC66"/>
    <a:srgbClr val="CCECFF"/>
    <a:srgbClr val="02224B"/>
    <a:srgbClr val="FFCC00"/>
    <a:srgbClr val="FEB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9864" autoAdjust="0"/>
    <p:restoredTop sz="90888" autoAdjust="0"/>
  </p:normalViewPr>
  <p:slideViewPr>
    <p:cSldViewPr>
      <p:cViewPr varScale="1">
        <p:scale>
          <a:sx n="124" d="100"/>
          <a:sy n="124" d="100"/>
        </p:scale>
        <p:origin x="108" y="28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71800" cy="495300"/>
          </a:xfrm>
          <a:prstGeom prst="rect">
            <a:avLst/>
          </a:prstGeom>
        </p:spPr>
        <p:txBody>
          <a:bodyPr vert="horz" lIns="91409" tIns="45706" rIns="91409" bIns="45706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5" y="1"/>
            <a:ext cx="2971800" cy="495300"/>
          </a:xfrm>
          <a:prstGeom prst="rect">
            <a:avLst/>
          </a:prstGeom>
        </p:spPr>
        <p:txBody>
          <a:bodyPr vert="horz" lIns="91409" tIns="45706" rIns="91409" bIns="45706" rtlCol="0"/>
          <a:lstStyle>
            <a:lvl1pPr algn="r">
              <a:defRPr sz="1200"/>
            </a:lvl1pPr>
          </a:lstStyle>
          <a:p>
            <a:pPr>
              <a:defRPr/>
            </a:pPr>
            <a:fld id="{41484336-EF3E-4077-9865-60227939661C}" type="datetimeFigureOut">
              <a:rPr lang="en-US"/>
              <a:pPr>
                <a:defRPr/>
              </a:pPr>
              <a:t>7/30/2019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48800"/>
            <a:ext cx="2971800" cy="495300"/>
          </a:xfrm>
          <a:prstGeom prst="rect">
            <a:avLst/>
          </a:prstGeom>
        </p:spPr>
        <p:txBody>
          <a:bodyPr vert="horz" lIns="91409" tIns="45706" rIns="91409" bIns="4570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5" y="9448800"/>
            <a:ext cx="2971800" cy="495300"/>
          </a:xfrm>
          <a:prstGeom prst="rect">
            <a:avLst/>
          </a:prstGeom>
        </p:spPr>
        <p:txBody>
          <a:bodyPr vert="horz" lIns="91409" tIns="45706" rIns="91409" bIns="45706" rtlCol="0" anchor="b"/>
          <a:lstStyle>
            <a:lvl1pPr algn="r">
              <a:defRPr sz="1200"/>
            </a:lvl1pPr>
          </a:lstStyle>
          <a:p>
            <a:pPr>
              <a:defRPr/>
            </a:pPr>
            <a:fld id="{3EBCFDCB-68EC-4F5F-8583-A22F50BE78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113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718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6" rIns="91409" bIns="4570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"/>
            <a:ext cx="29718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6" rIns="91409" bIns="4570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" y="746125"/>
            <a:ext cx="662940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2" y="4722816"/>
            <a:ext cx="5029200" cy="4476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6" rIns="91409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50388"/>
            <a:ext cx="29718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6" rIns="91409" bIns="4570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50388"/>
            <a:ext cx="29718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6" rIns="91409" bIns="4570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9B0C109-51C3-4A06-9945-EDAF71B4BAED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67728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346763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11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325776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12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47559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13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109088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14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473515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15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745484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16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092028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17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262622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18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233018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19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145171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17546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5773676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770880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154985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64435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116884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29192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8569134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890213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6689582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8706648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30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78851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182592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31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7742728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32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8482432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33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9381017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34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5180455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35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0528168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36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3818456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37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8870280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38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383713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39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5259988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40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446424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5617335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41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9559129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42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0453106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43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115127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44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9105978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45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734232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46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8160486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47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317667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71377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178963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749134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59554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10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49876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xfrm>
            <a:off x="685800" y="4739878"/>
            <a:ext cx="7315200" cy="261938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Delivering a Quarterly Reporting and Meeting Services</a:t>
            </a:r>
            <a:endParaRPr lang="en-AU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94437-142D-4FC5-B8E9-7F46DE270E11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25666130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Delivering a Quarterly Reporting and Meeting Services</a:t>
            </a:r>
            <a:endParaRPr lang="en-AU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BF990-2F35-4824-9234-9540C36BC21F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85872042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Delivering a Quarterly Reporting and Meeting Services</a:t>
            </a:r>
            <a:endParaRPr lang="en-AU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F2C9A-B289-4ED9-9617-ADF8FB45B7E5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46012594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xfrm>
            <a:off x="2051050" y="4822031"/>
            <a:ext cx="5949950" cy="234554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Delivering a Quarterly Reporting and Meeting Services</a:t>
            </a:r>
            <a:endParaRPr lang="en-AU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077200" y="4794647"/>
            <a:ext cx="381000" cy="2619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BBDD9-D469-4F8F-BF8C-92DD0D738F4E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99828232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Delivering a Quarterly Reporting and Meeting Services</a:t>
            </a:r>
            <a:endParaRPr lang="en-AU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FA840-3AD2-4879-A3F4-9C5EE1525A5D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48040075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Delivering a Quarterly Reporting and Meeting Services</a:t>
            </a: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A2380-AE18-474E-9C40-9821F13E6B6F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78480832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Delivering a Quarterly Reporting and Meeting Services</a:t>
            </a:r>
            <a:endParaRPr lang="en-AU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75219-AD4B-439E-8E24-8F4F315FC43B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68543035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Delivering a Quarterly Reporting and Meeting Services</a:t>
            </a:r>
            <a:endParaRPr lang="en-AU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F5E07-FDBB-4831-9B54-4A4428048152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94059421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Delivering a Quarterly Reporting and Meeting Services</a:t>
            </a:r>
            <a:endParaRPr lang="en-AU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E4076-3EC6-43F3-8095-71BC44870BD5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90927815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Delivering a Quarterly Reporting and Meeting Services</a:t>
            </a: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FC03E-2E58-4B62-A6DC-A0AB005EE6D2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97376496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AU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 smtClean="0"/>
              <a:t>Delivering a Quarterly Reporting and Meeting Services</a:t>
            </a: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8E89D-A95F-4234-86C3-44C446A3C94E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84238863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4686300"/>
            <a:ext cx="73152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1" i="1"/>
            </a:lvl1pPr>
          </a:lstStyle>
          <a:p>
            <a:pPr>
              <a:defRPr/>
            </a:pPr>
            <a:r>
              <a:rPr lang="en-AU" smtClean="0"/>
              <a:t>Delivering a Quarterly Reporting and Meeting Services</a:t>
            </a:r>
            <a:endParaRPr lang="en-AU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77200" y="4686300"/>
            <a:ext cx="381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 i="1"/>
            </a:lvl1pPr>
          </a:lstStyle>
          <a:p>
            <a:pPr>
              <a:defRPr/>
            </a:pPr>
            <a:fld id="{197E2F40-92A8-4EB9-BEA4-1C694E475D92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21" r:id="rId1"/>
    <p:sldLayoutId id="2147484722" r:id="rId2"/>
    <p:sldLayoutId id="2147484723" r:id="rId3"/>
    <p:sldLayoutId id="2147484724" r:id="rId4"/>
    <p:sldLayoutId id="2147484725" r:id="rId5"/>
    <p:sldLayoutId id="2147484726" r:id="rId6"/>
    <p:sldLayoutId id="2147484727" r:id="rId7"/>
    <p:sldLayoutId id="2147484728" r:id="rId8"/>
    <p:sldLayoutId id="2147484729" r:id="rId9"/>
    <p:sldLayoutId id="2147484730" r:id="rId10"/>
    <p:sldLayoutId id="2147484731" r:id="rId11"/>
  </p:sldLayoutIdLst>
  <p:transition advClick="0"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mailto:peter@essbiztools.com.au" TargetMode="Externa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21" name="Picture 9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88" r="37564"/>
          <a:stretch/>
        </p:blipFill>
        <p:spPr bwMode="auto">
          <a:xfrm>
            <a:off x="-1" y="1563638"/>
            <a:ext cx="9144001" cy="3222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9" name="Picture 7" descr="C:\Users\Belle\Pictures\btnew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5486"/>
            <a:ext cx="2923777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-1" y="1689651"/>
            <a:ext cx="91440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DELIVERING A QUARTERLY REPORTING AND MEETING SERVICES</a:t>
            </a:r>
            <a:endParaRPr lang="en-AU" sz="28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" y="3396937"/>
            <a:ext cx="9144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Presented by:</a:t>
            </a:r>
          </a:p>
          <a:p>
            <a:pPr algn="ctr"/>
            <a:r>
              <a:rPr lang="en-AU" b="1" dirty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Peter Towers, Managing Director, ESS BIZTOOLS</a:t>
            </a:r>
          </a:p>
        </p:txBody>
      </p:sp>
    </p:spTree>
    <p:extLst>
      <p:ext uri="{BB962C8B-B14F-4D97-AF65-F5344CB8AC3E}">
        <p14:creationId xmlns:p14="http://schemas.microsoft.com/office/powerpoint/2010/main" val="31250042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dirty="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1" y="1874363"/>
            <a:ext cx="7200800" cy="2497587"/>
          </a:xfrm>
        </p:spPr>
        <p:txBody>
          <a:bodyPr/>
          <a:lstStyle/>
          <a:p>
            <a:r>
              <a:rPr lang="en-AU" dirty="0" smtClean="0"/>
              <a:t>And </a:t>
            </a:r>
            <a:r>
              <a:rPr lang="en-AU" dirty="0"/>
              <a:t>please, don’t go straight to expenses in your commentary</a:t>
            </a:r>
            <a:r>
              <a:rPr lang="en-AU" dirty="0" smtClean="0"/>
              <a:t>.  </a:t>
            </a:r>
            <a:r>
              <a:rPr lang="en-AU" dirty="0"/>
              <a:t>Lead me through my revenue and gross margins. </a:t>
            </a:r>
            <a:r>
              <a:rPr lang="en-AU" dirty="0" smtClean="0"/>
              <a:t> Help </a:t>
            </a:r>
            <a:r>
              <a:rPr lang="en-AU" dirty="0"/>
              <a:t>me to uncover the underlying issues that will determine my future</a:t>
            </a:r>
            <a:r>
              <a:rPr lang="en-AU" dirty="0" smtClean="0"/>
              <a:t>.</a:t>
            </a:r>
          </a:p>
          <a:p>
            <a:r>
              <a:rPr lang="en-AU" dirty="0"/>
              <a:t>Prompt my interest with your questions about average sale and conversion rate.</a:t>
            </a:r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26749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How Would You Respond to this Letter which was Published in Accountants Daily</a:t>
            </a:r>
          </a:p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on 20 April 2019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1964004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dirty="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1" y="1874363"/>
            <a:ext cx="7200800" cy="2497587"/>
          </a:xfrm>
        </p:spPr>
        <p:txBody>
          <a:bodyPr/>
          <a:lstStyle/>
          <a:p>
            <a:r>
              <a:rPr lang="en-AU" dirty="0" smtClean="0"/>
              <a:t>You </a:t>
            </a:r>
            <a:r>
              <a:rPr lang="en-AU" dirty="0"/>
              <a:t>know so much about keeping accurate records – help me set up systems to capture this data and provide a dashboard on how these revenue indicators are tracking</a:t>
            </a:r>
            <a:r>
              <a:rPr lang="en-AU" dirty="0" smtClean="0"/>
              <a:t>.</a:t>
            </a:r>
          </a:p>
          <a:p>
            <a:r>
              <a:rPr lang="en-AU" dirty="0" smtClean="0"/>
              <a:t>Along </a:t>
            </a:r>
            <a:r>
              <a:rPr lang="en-AU" dirty="0"/>
              <a:t>the way, captivate me with advice about making my business more saleable.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26749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How Would You Respond to this Letter which was Published in Accountants Daily</a:t>
            </a:r>
          </a:p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on 20 April 2019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6092120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dirty="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1" y="1874363"/>
            <a:ext cx="7200800" cy="2497587"/>
          </a:xfrm>
        </p:spPr>
        <p:txBody>
          <a:bodyPr/>
          <a:lstStyle/>
          <a:p>
            <a:r>
              <a:rPr lang="en-AU" dirty="0" smtClean="0"/>
              <a:t>Also </a:t>
            </a:r>
            <a:r>
              <a:rPr lang="en-AU" dirty="0"/>
              <a:t>help me find the means to maximise my super contributions along the way. </a:t>
            </a:r>
            <a:r>
              <a:rPr lang="en-AU" dirty="0" smtClean="0"/>
              <a:t> My </a:t>
            </a:r>
            <a:r>
              <a:rPr lang="en-AU" dirty="0"/>
              <a:t>retirement aspirations are integrally linked to this encouragement and </a:t>
            </a:r>
            <a:r>
              <a:rPr lang="en-AU" dirty="0" smtClean="0"/>
              <a:t>assistance.</a:t>
            </a:r>
          </a:p>
          <a:p>
            <a:r>
              <a:rPr lang="en-AU" dirty="0"/>
              <a:t>Broaden my horizons – suggest systems to run my business better.</a:t>
            </a:r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26749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How Would You Respond to this Letter which was Published in Accountants Daily</a:t>
            </a:r>
          </a:p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on 20 April 2019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8251880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dirty="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187625" y="1707654"/>
            <a:ext cx="6768751" cy="2785619"/>
          </a:xfrm>
        </p:spPr>
        <p:txBody>
          <a:bodyPr/>
          <a:lstStyle/>
          <a:p>
            <a:r>
              <a:rPr lang="en-AU" dirty="0"/>
              <a:t>Explain why I should classify my customers</a:t>
            </a:r>
            <a:r>
              <a:rPr lang="en-AU" dirty="0" smtClean="0"/>
              <a:t>.</a:t>
            </a:r>
          </a:p>
          <a:p>
            <a:r>
              <a:rPr lang="en-AU" dirty="0"/>
              <a:t>Answer my questions about employee incentive </a:t>
            </a:r>
            <a:r>
              <a:rPr lang="en-AU" dirty="0" smtClean="0"/>
              <a:t>plans.</a:t>
            </a:r>
          </a:p>
          <a:p>
            <a:r>
              <a:rPr lang="en-AU" dirty="0"/>
              <a:t>Did I mention budgets? Take me through an annual budgeting process too</a:t>
            </a:r>
            <a:r>
              <a:rPr lang="en-AU" dirty="0" smtClean="0"/>
              <a:t>.  </a:t>
            </a:r>
            <a:r>
              <a:rPr lang="en-AU" dirty="0"/>
              <a:t>I’ll need a set of projections for expected profit and another for cash flow.</a:t>
            </a:r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26749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How Would You Respond to this Letter which was Published in Accountants Daily</a:t>
            </a:r>
          </a:p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on 20 April 2019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0350082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dirty="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187625" y="1707655"/>
            <a:ext cx="6768751" cy="2592288"/>
          </a:xfrm>
        </p:spPr>
        <p:txBody>
          <a:bodyPr/>
          <a:lstStyle/>
          <a:p>
            <a:r>
              <a:rPr lang="en-AU" dirty="0"/>
              <a:t>While you’re at it, help me appreciate the importance of managing my working capital</a:t>
            </a:r>
            <a:r>
              <a:rPr lang="en-AU" dirty="0" smtClean="0"/>
              <a:t>.</a:t>
            </a:r>
          </a:p>
          <a:p>
            <a:pPr marL="0" indent="0">
              <a:buNone/>
            </a:pPr>
            <a:endParaRPr lang="en-AU" dirty="0"/>
          </a:p>
          <a:p>
            <a:r>
              <a:rPr lang="en-AU" dirty="0"/>
              <a:t>Know that what you do is incredibly valuable so tell me what your service packages are and which one you recommend.</a:t>
            </a:r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18235" y="35692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65642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How Would You Respond to this Letter which was Published in Accountants Daily</a:t>
            </a:r>
          </a:p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on 20 April 2019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2622198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dirty="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259633" y="2283718"/>
            <a:ext cx="6480719" cy="1872208"/>
          </a:xfrm>
        </p:spPr>
        <p:txBody>
          <a:bodyPr/>
          <a:lstStyle/>
          <a:p>
            <a:r>
              <a:rPr lang="en-AU" dirty="0" smtClean="0"/>
              <a:t>Then </a:t>
            </a:r>
            <a:r>
              <a:rPr lang="en-AU" dirty="0"/>
              <a:t>let me pay you in monthly instalments. Easy </a:t>
            </a:r>
            <a:r>
              <a:rPr lang="en-AU" dirty="0" err="1"/>
              <a:t>peasy</a:t>
            </a:r>
            <a:r>
              <a:rPr lang="en-AU" dirty="0" smtClean="0"/>
              <a:t>.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Accountants, I’m waiting for your call.”</a:t>
            </a:r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26749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How Would You Respond to this Letter which was Published in Accountants Daily</a:t>
            </a:r>
          </a:p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on 20 April 2019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4589637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729184" y="1413710"/>
            <a:ext cx="7659240" cy="3246272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/>
              <a:t>This letter very clearly identifies some very important issues for accountancy firms</a:t>
            </a:r>
          </a:p>
          <a:p>
            <a:r>
              <a:rPr lang="en-AU" dirty="0" smtClean="0"/>
              <a:t>The </a:t>
            </a:r>
            <a:r>
              <a:rPr lang="en-AU" dirty="0"/>
              <a:t>marketplace is asking for changes!</a:t>
            </a:r>
          </a:p>
          <a:p>
            <a:r>
              <a:rPr lang="en-AU" dirty="0" smtClean="0"/>
              <a:t>A </a:t>
            </a:r>
            <a:r>
              <a:rPr lang="en-AU" dirty="0"/>
              <a:t>periodic meeting – quarterly or monthly is a great way to ensure that you and your team have evaluated a range of “business matters” – not just taxation issues at least </a:t>
            </a:r>
            <a:r>
              <a:rPr lang="en-AU" dirty="0" smtClean="0"/>
              <a:t>four </a:t>
            </a:r>
            <a:r>
              <a:rPr lang="en-AU" dirty="0"/>
              <a:t>times per annum on an ongoing </a:t>
            </a:r>
            <a:r>
              <a:rPr lang="en-AU" dirty="0" smtClean="0"/>
              <a:t>basis</a:t>
            </a:r>
            <a:endParaRPr lang="en-AU" dirty="0"/>
          </a:p>
          <a:p>
            <a:pPr marL="0" indent="0">
              <a:buNone/>
            </a:pPr>
            <a:endParaRPr lang="en-AU" sz="2800" dirty="0"/>
          </a:p>
          <a:p>
            <a:endParaRPr lang="en-AU" sz="2800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54720" y="-8953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87524" y="120583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Identifies Some Very Important Issues for Accountancy Firms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0960538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729184" y="1629734"/>
            <a:ext cx="7659240" cy="2742216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/>
              <a:t>Your client will benefit from being able to talk to you on a CEO to CFO basis at least </a:t>
            </a:r>
            <a:r>
              <a:rPr lang="en-AU" sz="2800" dirty="0" smtClean="0"/>
              <a:t>five </a:t>
            </a:r>
            <a:r>
              <a:rPr lang="en-AU" sz="2800" dirty="0"/>
              <a:t>times per annum – </a:t>
            </a:r>
            <a:r>
              <a:rPr lang="en-AU" sz="2800" dirty="0" smtClean="0"/>
              <a:t>four </a:t>
            </a:r>
            <a:r>
              <a:rPr lang="en-AU" sz="2800" dirty="0"/>
              <a:t>times for quarterly review and once for taxation reviews</a:t>
            </a:r>
          </a:p>
          <a:p>
            <a:r>
              <a:rPr lang="en-AU" dirty="0" smtClean="0"/>
              <a:t>These </a:t>
            </a:r>
            <a:r>
              <a:rPr lang="en-AU" dirty="0"/>
              <a:t>meetings will be very valuable for a client who aspires to “scale up” their business</a:t>
            </a:r>
          </a:p>
          <a:p>
            <a:pPr marL="0" indent="0">
              <a:buNone/>
            </a:pPr>
            <a:endParaRPr lang="en-AU" sz="2800" dirty="0"/>
          </a:p>
          <a:p>
            <a:endParaRPr lang="en-AU" sz="2800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14423" y="-21265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06240" y="273272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Benefits to Clients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7104861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729184" y="1629733"/>
            <a:ext cx="7659240" cy="2894999"/>
          </a:xfrm>
        </p:spPr>
        <p:txBody>
          <a:bodyPr/>
          <a:lstStyle/>
          <a:p>
            <a:r>
              <a:rPr lang="en-AU" dirty="0"/>
              <a:t>To offer a periodic reporting and meeting service for your key clients on an ongoing basis it’s desirable that you have introduced a “system” which we would suggest would include the following:</a:t>
            </a:r>
          </a:p>
          <a:p>
            <a:pPr lvl="1"/>
            <a:r>
              <a:rPr lang="en-AU" dirty="0" smtClean="0"/>
              <a:t>Identification </a:t>
            </a:r>
            <a:r>
              <a:rPr lang="en-AU" dirty="0"/>
              <a:t>of the key items that your client would like you to evaluate and then </a:t>
            </a:r>
            <a:r>
              <a:rPr lang="en-AU" dirty="0" smtClean="0"/>
              <a:t>discuss</a:t>
            </a:r>
          </a:p>
          <a:p>
            <a:pPr lvl="1"/>
            <a:r>
              <a:rPr lang="en-AU" dirty="0" smtClean="0"/>
              <a:t>Confirmation of </a:t>
            </a:r>
            <a:r>
              <a:rPr lang="en-AU" dirty="0"/>
              <a:t>meeting dates and venue or delivery of meetings – </a:t>
            </a:r>
            <a:r>
              <a:rPr lang="en-AU" dirty="0" smtClean="0"/>
              <a:t>Zoom/Skype</a:t>
            </a:r>
            <a:endParaRPr lang="en-AU" dirty="0"/>
          </a:p>
          <a:p>
            <a:pPr marL="0" indent="0">
              <a:buNone/>
            </a:pPr>
            <a:endParaRPr lang="en-AU" sz="2800" dirty="0"/>
          </a:p>
          <a:p>
            <a:endParaRPr lang="en-AU" sz="2800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14423" y="-21265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06240" y="273272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Benefits to Clients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3794770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729184" y="1629733"/>
            <a:ext cx="7659240" cy="2894999"/>
          </a:xfrm>
        </p:spPr>
        <p:txBody>
          <a:bodyPr/>
          <a:lstStyle/>
          <a:p>
            <a:pPr lvl="1"/>
            <a:r>
              <a:rPr lang="en-AU" dirty="0" smtClean="0"/>
              <a:t>Agreement on a standard Agenda (with scope to vary and add specific items)</a:t>
            </a:r>
          </a:p>
          <a:p>
            <a:pPr lvl="1"/>
            <a:r>
              <a:rPr lang="en-AU" dirty="0"/>
              <a:t>Identify the work to be completed by your team and the client’s staff prior to the </a:t>
            </a:r>
            <a:r>
              <a:rPr lang="en-AU" dirty="0" smtClean="0"/>
              <a:t>meeting</a:t>
            </a:r>
          </a:p>
          <a:p>
            <a:pPr lvl="1"/>
            <a:r>
              <a:rPr lang="en-AU" dirty="0" smtClean="0"/>
              <a:t>Agreement</a:t>
            </a:r>
            <a:r>
              <a:rPr lang="en-AU" sz="2000" dirty="0" smtClean="0"/>
              <a:t> </a:t>
            </a:r>
            <a:r>
              <a:rPr lang="en-AU" sz="2000" dirty="0"/>
              <a:t>on the types of reports to be submitted to the client prior to the meeting, for your client to read and comprehend and prepare a list of questions to discuss with you at the </a:t>
            </a:r>
            <a:r>
              <a:rPr lang="en-AU" sz="2000" dirty="0" smtClean="0"/>
              <a:t>meeting</a:t>
            </a:r>
            <a:endParaRPr lang="en-AU" sz="2000" dirty="0"/>
          </a:p>
          <a:p>
            <a:pPr marL="400050" lvl="1" indent="0">
              <a:buNone/>
            </a:pPr>
            <a:endParaRPr lang="en-AU" dirty="0"/>
          </a:p>
          <a:p>
            <a:endParaRPr lang="en-AU" sz="2800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14423" y="-21265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06240" y="273272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Benefits to Clients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19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0270645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dirty="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899592" y="1635647"/>
            <a:ext cx="7272808" cy="2952327"/>
          </a:xfrm>
        </p:spPr>
        <p:txBody>
          <a:bodyPr/>
          <a:lstStyle/>
          <a:p>
            <a:pPr marL="0" indent="0">
              <a:buNone/>
            </a:pPr>
            <a:r>
              <a:rPr lang="en-AU" dirty="0" smtClean="0"/>
              <a:t>Dear Accounting Profession:</a:t>
            </a:r>
          </a:p>
          <a:p>
            <a:pPr marL="0" indent="0">
              <a:buNone/>
            </a:pPr>
            <a:r>
              <a:rPr lang="en-AU" dirty="0" smtClean="0"/>
              <a:t>It </a:t>
            </a:r>
            <a:r>
              <a:rPr lang="en-AU" dirty="0"/>
              <a:t>should not have been up to me to write this letter but here </a:t>
            </a:r>
            <a:r>
              <a:rPr lang="en-AU" dirty="0" smtClean="0"/>
              <a:t>goes.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 smtClean="0"/>
              <a:t>The </a:t>
            </a:r>
            <a:r>
              <a:rPr lang="en-AU" dirty="0"/>
              <a:t>truth is that while I have been patiently waiting for you to escape the compliance cubicle, I cannot hang around much </a:t>
            </a:r>
            <a:r>
              <a:rPr lang="en-AU" dirty="0" smtClean="0"/>
              <a:t>longer.</a:t>
            </a:r>
            <a:endParaRPr lang="en-AU" dirty="0"/>
          </a:p>
          <a:p>
            <a:pPr marL="0" indent="0">
              <a:buNone/>
            </a:pPr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26749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How Would You Respond to this Letter which was Published in Accountants Daily</a:t>
            </a:r>
          </a:p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on 20 April 2019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3038272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0" y="1629733"/>
            <a:ext cx="7227192" cy="2670209"/>
          </a:xfrm>
        </p:spPr>
        <p:txBody>
          <a:bodyPr/>
          <a:lstStyle/>
          <a:p>
            <a:r>
              <a:rPr lang="en-AU" dirty="0"/>
              <a:t>This will require the preparation of a periodic meeting work timetable form so as to ensure that all work is completed in time for the client to review prior to the meeting</a:t>
            </a:r>
          </a:p>
          <a:p>
            <a:r>
              <a:rPr lang="en-AU" dirty="0" smtClean="0"/>
              <a:t>Preparation </a:t>
            </a:r>
            <a:r>
              <a:rPr lang="en-AU" dirty="0"/>
              <a:t>of </a:t>
            </a:r>
            <a:r>
              <a:rPr lang="en-AU" dirty="0" smtClean="0"/>
              <a:t>Minutes </a:t>
            </a:r>
            <a:r>
              <a:rPr lang="en-AU" dirty="0"/>
              <a:t>of the matters discussed at the meeting and forwarding these to your client</a:t>
            </a:r>
          </a:p>
          <a:p>
            <a:pPr marL="400050" lvl="1" indent="0">
              <a:buNone/>
            </a:pPr>
            <a:endParaRPr lang="en-AU" dirty="0"/>
          </a:p>
          <a:p>
            <a:endParaRPr lang="en-AU" sz="2800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14423" y="-21265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06240" y="273272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Benefits to Clients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091309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089224" y="2061781"/>
            <a:ext cx="6939160" cy="1302057"/>
          </a:xfrm>
        </p:spPr>
        <p:txBody>
          <a:bodyPr/>
          <a:lstStyle/>
          <a:p>
            <a:r>
              <a:rPr lang="en-AU" dirty="0" smtClean="0"/>
              <a:t>Preparation </a:t>
            </a:r>
            <a:r>
              <a:rPr lang="en-AU" dirty="0"/>
              <a:t>of individual </a:t>
            </a:r>
            <a:r>
              <a:rPr lang="en-AU" dirty="0" smtClean="0"/>
              <a:t>Action Plans </a:t>
            </a:r>
            <a:r>
              <a:rPr lang="en-AU" dirty="0"/>
              <a:t>from each meeting and distribution of these action plans  to the responsible </a:t>
            </a:r>
            <a:r>
              <a:rPr lang="en-AU" dirty="0" smtClean="0"/>
              <a:t>persons</a:t>
            </a:r>
            <a:endParaRPr lang="en-AU" dirty="0"/>
          </a:p>
          <a:p>
            <a:pPr marL="400050" lvl="1" indent="0">
              <a:buNone/>
            </a:pPr>
            <a:endParaRPr lang="en-AU" dirty="0"/>
          </a:p>
          <a:p>
            <a:endParaRPr lang="en-AU" sz="2800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14423" y="-21265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06240" y="273272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Benefits to Clients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3932883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683568" y="1344712"/>
            <a:ext cx="7704856" cy="3449935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/>
              <a:t>Key items that could be included in a periodic reporting and meeting service strategy:</a:t>
            </a:r>
          </a:p>
          <a:p>
            <a:r>
              <a:rPr lang="en-AU" dirty="0"/>
              <a:t>Analysis of financial accounts – monthly or quarterly</a:t>
            </a:r>
          </a:p>
          <a:p>
            <a:r>
              <a:rPr lang="en-AU" dirty="0" smtClean="0"/>
              <a:t>KPIs</a:t>
            </a:r>
            <a:endParaRPr lang="en-AU" dirty="0"/>
          </a:p>
          <a:p>
            <a:r>
              <a:rPr lang="en-AU" dirty="0" smtClean="0"/>
              <a:t>Comparison </a:t>
            </a:r>
            <a:r>
              <a:rPr lang="en-AU" dirty="0"/>
              <a:t>to </a:t>
            </a:r>
            <a:r>
              <a:rPr lang="en-AU" dirty="0" smtClean="0"/>
              <a:t>Budgets</a:t>
            </a:r>
            <a:endParaRPr lang="en-AU" dirty="0"/>
          </a:p>
          <a:p>
            <a:r>
              <a:rPr lang="en-AU" dirty="0" smtClean="0"/>
              <a:t>Cash </a:t>
            </a:r>
            <a:r>
              <a:rPr lang="en-AU" dirty="0"/>
              <a:t>flow position</a:t>
            </a:r>
          </a:p>
          <a:p>
            <a:r>
              <a:rPr lang="en-AU" dirty="0" smtClean="0"/>
              <a:t>Where </a:t>
            </a:r>
            <a:r>
              <a:rPr lang="en-AU" dirty="0"/>
              <a:t>did the money go? (Source and application of funds)</a:t>
            </a:r>
          </a:p>
          <a:p>
            <a:pPr marL="0" indent="0">
              <a:buNone/>
            </a:pPr>
            <a:endParaRPr lang="en-AU" sz="2800" dirty="0"/>
          </a:p>
          <a:p>
            <a:endParaRPr lang="en-AU" sz="2800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2934" y="12313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87524" y="195486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Key Items to Include in Reports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2234820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187624" y="1776760"/>
            <a:ext cx="6840760" cy="2595190"/>
          </a:xfrm>
        </p:spPr>
        <p:txBody>
          <a:bodyPr/>
          <a:lstStyle/>
          <a:p>
            <a:r>
              <a:rPr lang="en-AU" dirty="0" smtClean="0"/>
              <a:t>Benchmark </a:t>
            </a:r>
            <a:r>
              <a:rPr lang="en-AU" dirty="0"/>
              <a:t>comparisons – </a:t>
            </a:r>
            <a:r>
              <a:rPr lang="en-AU" dirty="0" smtClean="0"/>
              <a:t>Business </a:t>
            </a:r>
            <a:r>
              <a:rPr lang="en-AU" dirty="0"/>
              <a:t>H</a:t>
            </a:r>
            <a:r>
              <a:rPr lang="en-AU" dirty="0" smtClean="0"/>
              <a:t>ealth </a:t>
            </a:r>
            <a:r>
              <a:rPr lang="en-AU" dirty="0"/>
              <a:t>C</a:t>
            </a:r>
            <a:r>
              <a:rPr lang="en-AU" dirty="0" smtClean="0"/>
              <a:t>heck </a:t>
            </a:r>
            <a:r>
              <a:rPr lang="en-AU" dirty="0"/>
              <a:t>report</a:t>
            </a:r>
          </a:p>
          <a:p>
            <a:r>
              <a:rPr lang="en-AU" dirty="0" smtClean="0"/>
              <a:t>Revenue </a:t>
            </a:r>
            <a:r>
              <a:rPr lang="en-AU" dirty="0"/>
              <a:t>analysis</a:t>
            </a:r>
          </a:p>
          <a:p>
            <a:r>
              <a:rPr lang="en-AU" dirty="0" smtClean="0"/>
              <a:t>Updated </a:t>
            </a:r>
            <a:r>
              <a:rPr lang="en-AU" dirty="0"/>
              <a:t>B</a:t>
            </a:r>
            <a:r>
              <a:rPr lang="en-AU" dirty="0" smtClean="0"/>
              <a:t>udgets</a:t>
            </a:r>
            <a:endParaRPr lang="en-AU" dirty="0"/>
          </a:p>
          <a:p>
            <a:r>
              <a:rPr lang="en-AU" dirty="0" smtClean="0"/>
              <a:t>Updated </a:t>
            </a:r>
            <a:r>
              <a:rPr lang="en-AU" dirty="0"/>
              <a:t>breakeven calculation for each individual operation</a:t>
            </a:r>
          </a:p>
          <a:p>
            <a:endParaRPr lang="en-AU" dirty="0" smtClean="0"/>
          </a:p>
          <a:p>
            <a:pPr marL="0" indent="0">
              <a:buNone/>
            </a:pPr>
            <a:endParaRPr lang="en-AU" sz="2800" dirty="0"/>
          </a:p>
          <a:p>
            <a:endParaRPr lang="en-AU" sz="2800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2934" y="12313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87524" y="195486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Key Items to Include in Reports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9436767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899592" y="1413814"/>
            <a:ext cx="7416824" cy="3174159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 smtClean="0"/>
              <a:t>Customer  </a:t>
            </a:r>
            <a:r>
              <a:rPr lang="en-AU" sz="2800" dirty="0"/>
              <a:t>analysis</a:t>
            </a:r>
          </a:p>
          <a:p>
            <a:r>
              <a:rPr lang="en-AU" dirty="0" smtClean="0"/>
              <a:t>New </a:t>
            </a:r>
            <a:r>
              <a:rPr lang="en-AU" dirty="0"/>
              <a:t>customers</a:t>
            </a:r>
          </a:p>
          <a:p>
            <a:r>
              <a:rPr lang="en-AU" dirty="0" smtClean="0"/>
              <a:t>Lost </a:t>
            </a:r>
            <a:r>
              <a:rPr lang="en-AU" dirty="0"/>
              <a:t>customers</a:t>
            </a:r>
          </a:p>
          <a:p>
            <a:r>
              <a:rPr lang="en-AU" dirty="0" smtClean="0"/>
              <a:t>Percentage </a:t>
            </a:r>
            <a:r>
              <a:rPr lang="en-AU" dirty="0"/>
              <a:t>of customers that sales were made to</a:t>
            </a:r>
          </a:p>
          <a:p>
            <a:r>
              <a:rPr lang="en-AU" dirty="0" smtClean="0"/>
              <a:t>Average </a:t>
            </a:r>
            <a:r>
              <a:rPr lang="en-AU" dirty="0"/>
              <a:t>sale</a:t>
            </a:r>
          </a:p>
          <a:p>
            <a:r>
              <a:rPr lang="en-AU" dirty="0" smtClean="0"/>
              <a:t>Gross </a:t>
            </a:r>
            <a:r>
              <a:rPr lang="en-AU" dirty="0"/>
              <a:t>profit</a:t>
            </a:r>
          </a:p>
          <a:p>
            <a:r>
              <a:rPr lang="en-AU" dirty="0" smtClean="0"/>
              <a:t>Gross </a:t>
            </a:r>
            <a:r>
              <a:rPr lang="en-AU" dirty="0"/>
              <a:t>profit percentage</a:t>
            </a:r>
          </a:p>
          <a:p>
            <a:endParaRPr lang="en-AU" sz="2800" dirty="0"/>
          </a:p>
          <a:p>
            <a:endParaRPr lang="en-AU" sz="2800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8378" y="-17636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4720" y="264589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Customer Analysis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6863389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979712" y="1626295"/>
            <a:ext cx="5184576" cy="2385615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/>
              <a:t>Prospect analysis</a:t>
            </a:r>
          </a:p>
          <a:p>
            <a:r>
              <a:rPr lang="en-AU" dirty="0" smtClean="0"/>
              <a:t>Prospects </a:t>
            </a:r>
            <a:r>
              <a:rPr lang="en-AU" dirty="0"/>
              <a:t>in CRM system</a:t>
            </a:r>
          </a:p>
          <a:p>
            <a:r>
              <a:rPr lang="en-AU" dirty="0" smtClean="0"/>
              <a:t>Communications </a:t>
            </a:r>
            <a:r>
              <a:rPr lang="en-AU" dirty="0"/>
              <a:t>sent this period</a:t>
            </a:r>
          </a:p>
          <a:p>
            <a:r>
              <a:rPr lang="en-AU" dirty="0" smtClean="0"/>
              <a:t>Sales </a:t>
            </a:r>
            <a:r>
              <a:rPr lang="en-AU" dirty="0"/>
              <a:t>made to prospects</a:t>
            </a:r>
          </a:p>
          <a:p>
            <a:r>
              <a:rPr lang="en-AU" dirty="0" smtClean="0"/>
              <a:t>Conversion </a:t>
            </a:r>
            <a:r>
              <a:rPr lang="en-AU" dirty="0"/>
              <a:t>percentage</a:t>
            </a:r>
          </a:p>
          <a:p>
            <a:pPr marL="0" indent="0" eaLnBrk="1" hangingPunct="1">
              <a:buNone/>
            </a:pPr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1371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35180" y="195486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Prospect Analysis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928102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115615" y="1407257"/>
            <a:ext cx="6880089" cy="3168352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/>
              <a:t>Prospect analysis</a:t>
            </a:r>
          </a:p>
          <a:p>
            <a:r>
              <a:rPr lang="en-AU" dirty="0" smtClean="0"/>
              <a:t>Analysis </a:t>
            </a:r>
            <a:r>
              <a:rPr lang="en-AU" dirty="0"/>
              <a:t>of effectiveness of communications </a:t>
            </a:r>
            <a:r>
              <a:rPr lang="en-AU" dirty="0" smtClean="0"/>
              <a:t>sent:</a:t>
            </a:r>
            <a:endParaRPr lang="en-AU" dirty="0"/>
          </a:p>
          <a:p>
            <a:pPr lvl="1"/>
            <a:r>
              <a:rPr lang="en-AU" dirty="0"/>
              <a:t>Newsletters</a:t>
            </a:r>
          </a:p>
          <a:p>
            <a:pPr lvl="1"/>
            <a:r>
              <a:rPr lang="en-AU" dirty="0"/>
              <a:t>Videos</a:t>
            </a:r>
          </a:p>
          <a:p>
            <a:pPr lvl="1"/>
            <a:r>
              <a:rPr lang="en-AU" dirty="0"/>
              <a:t>Webinars</a:t>
            </a:r>
          </a:p>
          <a:p>
            <a:pPr lvl="1"/>
            <a:r>
              <a:rPr lang="en-AU" dirty="0"/>
              <a:t>Direct mail</a:t>
            </a:r>
          </a:p>
          <a:p>
            <a:pPr lvl="1"/>
            <a:r>
              <a:rPr lang="en-AU" dirty="0"/>
              <a:t>Social media</a:t>
            </a:r>
          </a:p>
          <a:p>
            <a:pPr eaLnBrk="1" hangingPunct="1"/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1371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35180" y="195486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Prospect Analysis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4267699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115616" y="1563638"/>
            <a:ext cx="6840760" cy="2169591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/>
              <a:t>Cash flow analysis</a:t>
            </a:r>
          </a:p>
          <a:p>
            <a:r>
              <a:rPr lang="en-AU" dirty="0" smtClean="0"/>
              <a:t>Analysis </a:t>
            </a:r>
            <a:r>
              <a:rPr lang="en-AU" dirty="0"/>
              <a:t>of position as compared to forecast</a:t>
            </a:r>
          </a:p>
          <a:p>
            <a:r>
              <a:rPr lang="en-AU" dirty="0" smtClean="0"/>
              <a:t>Actual </a:t>
            </a:r>
            <a:r>
              <a:rPr lang="en-AU" dirty="0"/>
              <a:t>position</a:t>
            </a:r>
          </a:p>
          <a:p>
            <a:r>
              <a:rPr lang="en-AU" dirty="0" smtClean="0"/>
              <a:t>Forecast </a:t>
            </a:r>
            <a:r>
              <a:rPr lang="en-AU" dirty="0"/>
              <a:t>position</a:t>
            </a:r>
          </a:p>
          <a:p>
            <a:r>
              <a:rPr lang="en-AU" dirty="0" smtClean="0"/>
              <a:t>Reasons </a:t>
            </a:r>
            <a:r>
              <a:rPr lang="en-AU" dirty="0"/>
              <a:t>for </a:t>
            </a:r>
            <a:r>
              <a:rPr lang="en-AU" dirty="0" smtClean="0"/>
              <a:t>variance(s</a:t>
            </a:r>
            <a:r>
              <a:rPr lang="en-AU" dirty="0"/>
              <a:t>)</a:t>
            </a:r>
          </a:p>
          <a:p>
            <a:pPr marL="0" indent="0">
              <a:buNone/>
            </a:pPr>
            <a:endParaRPr lang="en-AU" dirty="0"/>
          </a:p>
          <a:p>
            <a:pPr eaLnBrk="1" hangingPunct="1"/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-27798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123478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Cash Flow Analysis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7668282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508753" y="1635646"/>
            <a:ext cx="6192687" cy="2768898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/>
              <a:t>Sundry debtors</a:t>
            </a:r>
          </a:p>
          <a:p>
            <a:r>
              <a:rPr lang="en-AU" dirty="0" smtClean="0"/>
              <a:t>Balance </a:t>
            </a:r>
            <a:r>
              <a:rPr lang="en-AU" dirty="0"/>
              <a:t>outstanding</a:t>
            </a:r>
          </a:p>
          <a:p>
            <a:r>
              <a:rPr lang="en-AU" dirty="0" smtClean="0"/>
              <a:t>Debtors’ </a:t>
            </a:r>
            <a:r>
              <a:rPr lang="en-AU" dirty="0"/>
              <a:t>aged analysis</a:t>
            </a:r>
          </a:p>
          <a:p>
            <a:r>
              <a:rPr lang="en-AU" dirty="0" smtClean="0"/>
              <a:t>Debtors’ </a:t>
            </a:r>
            <a:r>
              <a:rPr lang="en-AU" dirty="0"/>
              <a:t>days outstanding</a:t>
            </a:r>
          </a:p>
          <a:p>
            <a:r>
              <a:rPr lang="en-AU" dirty="0" smtClean="0"/>
              <a:t>Bad </a:t>
            </a:r>
            <a:r>
              <a:rPr lang="en-AU" dirty="0"/>
              <a:t>debts written off</a:t>
            </a:r>
          </a:p>
          <a:p>
            <a:r>
              <a:rPr lang="en-AU" dirty="0" smtClean="0"/>
              <a:t>Problem </a:t>
            </a:r>
            <a:r>
              <a:rPr lang="en-AU" dirty="0"/>
              <a:t>debtors</a:t>
            </a:r>
          </a:p>
          <a:p>
            <a:pPr marL="0" indent="0">
              <a:buNone/>
            </a:pPr>
            <a:endParaRPr lang="en-AU" dirty="0"/>
          </a:p>
          <a:p>
            <a:pPr eaLnBrk="1" hangingPunct="1"/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33097" y="522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195486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Sundry Debtors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5266217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2987824" y="1779662"/>
            <a:ext cx="3240360" cy="1667797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/>
              <a:t>Inventory</a:t>
            </a:r>
          </a:p>
          <a:p>
            <a:r>
              <a:rPr lang="en-AU" dirty="0" smtClean="0"/>
              <a:t>Investment </a:t>
            </a:r>
            <a:r>
              <a:rPr lang="en-AU" dirty="0"/>
              <a:t>amount</a:t>
            </a:r>
          </a:p>
          <a:p>
            <a:r>
              <a:rPr lang="en-AU" dirty="0" smtClean="0"/>
              <a:t>Stock </a:t>
            </a:r>
            <a:r>
              <a:rPr lang="en-AU" dirty="0"/>
              <a:t>turn rate</a:t>
            </a:r>
          </a:p>
          <a:p>
            <a:pPr marL="0" indent="0" eaLnBrk="1" hangingPunct="1">
              <a:buNone/>
            </a:pPr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21773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73293" y="123478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Inventory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3741859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dirty="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683568" y="1635647"/>
            <a:ext cx="7704856" cy="3163904"/>
          </a:xfrm>
        </p:spPr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AU" dirty="0" smtClean="0"/>
              <a:t>Business </a:t>
            </a:r>
            <a:r>
              <a:rPr lang="en-AU" dirty="0"/>
              <a:t>is getting more competitive by the day and I need your </a:t>
            </a:r>
            <a:r>
              <a:rPr lang="en-AU" dirty="0" smtClean="0"/>
              <a:t>help!</a:t>
            </a:r>
          </a:p>
          <a:p>
            <a:r>
              <a:rPr lang="en-AU" dirty="0"/>
              <a:t>Over the years, I have sat through meeting after meeting with you about my tax returns.  To be honest, I do this under sufferance – tax does not light me </a:t>
            </a:r>
            <a:r>
              <a:rPr lang="en-AU" dirty="0" smtClean="0"/>
              <a:t>up.</a:t>
            </a:r>
            <a:endParaRPr lang="en-AU" dirty="0"/>
          </a:p>
          <a:p>
            <a:pPr marL="361950" indent="0">
              <a:buNone/>
            </a:pPr>
            <a:r>
              <a:rPr lang="en-AU" dirty="0" smtClean="0"/>
              <a:t>Besides</a:t>
            </a:r>
            <a:r>
              <a:rPr lang="en-AU" dirty="0"/>
              <a:t>, I pretty much know by now what you are going to say.</a:t>
            </a:r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26749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How Would You Respond to this Letter which was Published in Accountants Daily</a:t>
            </a:r>
          </a:p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on 20 April 2019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4871951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2555776" y="2056081"/>
            <a:ext cx="4032448" cy="1595789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/>
              <a:t>Work in progress</a:t>
            </a:r>
          </a:p>
          <a:p>
            <a:r>
              <a:rPr lang="en-AU" dirty="0" smtClean="0"/>
              <a:t>Investment </a:t>
            </a:r>
            <a:r>
              <a:rPr lang="en-AU" dirty="0"/>
              <a:t>amount</a:t>
            </a:r>
          </a:p>
          <a:p>
            <a:r>
              <a:rPr lang="en-AU" dirty="0" smtClean="0"/>
              <a:t>Work </a:t>
            </a:r>
            <a:r>
              <a:rPr lang="en-AU" dirty="0"/>
              <a:t>in progress by age</a:t>
            </a:r>
          </a:p>
          <a:p>
            <a:pPr marL="0" indent="0">
              <a:buNone/>
            </a:pPr>
            <a:endParaRPr lang="en-AU" dirty="0"/>
          </a:p>
          <a:p>
            <a:pPr eaLnBrk="1" hangingPunct="1"/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282225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Work In Progress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179088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475656" y="1696041"/>
            <a:ext cx="6192688" cy="2603901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/>
              <a:t>Sundry Creditors</a:t>
            </a:r>
          </a:p>
          <a:p>
            <a:r>
              <a:rPr lang="en-AU" dirty="0" smtClean="0"/>
              <a:t>Amount </a:t>
            </a:r>
            <a:r>
              <a:rPr lang="en-AU" dirty="0"/>
              <a:t>owing</a:t>
            </a:r>
          </a:p>
          <a:p>
            <a:r>
              <a:rPr lang="en-AU" dirty="0" smtClean="0"/>
              <a:t>Creditors</a:t>
            </a:r>
            <a:r>
              <a:rPr lang="en-AU" dirty="0"/>
              <a:t>’ aged analysis</a:t>
            </a:r>
          </a:p>
          <a:p>
            <a:r>
              <a:rPr lang="en-AU" dirty="0" smtClean="0"/>
              <a:t>Creditors</a:t>
            </a:r>
            <a:r>
              <a:rPr lang="en-AU" dirty="0"/>
              <a:t>’ days outstanding</a:t>
            </a:r>
          </a:p>
          <a:p>
            <a:r>
              <a:rPr lang="en-AU" dirty="0" smtClean="0"/>
              <a:t>Creditors </a:t>
            </a:r>
            <a:r>
              <a:rPr lang="en-AU" dirty="0"/>
              <a:t>who payments are beyond the terms negotiated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  <a:tabLst>
                <a:tab pos="1077913" algn="l"/>
              </a:tabLst>
            </a:pPr>
            <a:endParaRPr lang="en-AU" dirty="0"/>
          </a:p>
          <a:p>
            <a:pPr eaLnBrk="1" hangingPunct="1"/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195486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Sundry Creditors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719671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2699792" y="1563638"/>
            <a:ext cx="3744416" cy="2736304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/>
              <a:t>Team</a:t>
            </a:r>
          </a:p>
          <a:p>
            <a:r>
              <a:rPr lang="en-AU" dirty="0" smtClean="0"/>
              <a:t>New </a:t>
            </a:r>
            <a:r>
              <a:rPr lang="en-AU" dirty="0"/>
              <a:t>engagements</a:t>
            </a:r>
          </a:p>
          <a:p>
            <a:r>
              <a:rPr lang="en-AU" dirty="0" smtClean="0"/>
              <a:t>Resignations</a:t>
            </a:r>
            <a:endParaRPr lang="en-AU" dirty="0"/>
          </a:p>
          <a:p>
            <a:r>
              <a:rPr lang="en-AU" dirty="0" smtClean="0"/>
              <a:t>Retrenchments</a:t>
            </a:r>
            <a:endParaRPr lang="en-AU" dirty="0"/>
          </a:p>
          <a:p>
            <a:r>
              <a:rPr lang="en-AU" dirty="0" smtClean="0"/>
              <a:t>Dismissals</a:t>
            </a:r>
            <a:endParaRPr lang="en-AU" dirty="0"/>
          </a:p>
          <a:p>
            <a:r>
              <a:rPr lang="en-AU" dirty="0" smtClean="0"/>
              <a:t>Total </a:t>
            </a:r>
            <a:r>
              <a:rPr lang="en-AU" dirty="0"/>
              <a:t>team numbers</a:t>
            </a:r>
          </a:p>
          <a:p>
            <a:pPr marL="0" indent="0">
              <a:buNone/>
              <a:tabLst>
                <a:tab pos="1077913" algn="l"/>
              </a:tabLst>
            </a:pPr>
            <a:endParaRPr lang="en-AU" dirty="0"/>
          </a:p>
          <a:p>
            <a:pPr eaLnBrk="1" hangingPunct="1"/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282225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Team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3417602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835696" y="1851671"/>
            <a:ext cx="5472608" cy="2160239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/>
              <a:t>Team</a:t>
            </a:r>
          </a:p>
          <a:p>
            <a:r>
              <a:rPr lang="en-AU" dirty="0" smtClean="0"/>
              <a:t>Sales </a:t>
            </a:r>
            <a:r>
              <a:rPr lang="en-AU" dirty="0"/>
              <a:t>income per individual team member – this period</a:t>
            </a:r>
          </a:p>
          <a:p>
            <a:r>
              <a:rPr lang="en-AU" dirty="0"/>
              <a:t>Sales income per individual team member </a:t>
            </a:r>
            <a:r>
              <a:rPr lang="en-AU" dirty="0" smtClean="0"/>
              <a:t>- last period</a:t>
            </a:r>
            <a:r>
              <a:rPr lang="en-AU" dirty="0"/>
              <a:t> </a:t>
            </a:r>
          </a:p>
          <a:p>
            <a:pPr marL="0" indent="0">
              <a:buNone/>
              <a:tabLst>
                <a:tab pos="1077913" algn="l"/>
              </a:tabLst>
            </a:pPr>
            <a:endParaRPr lang="en-AU" dirty="0"/>
          </a:p>
          <a:p>
            <a:pPr eaLnBrk="1" hangingPunct="1"/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282225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Team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6301980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763688" y="1923678"/>
            <a:ext cx="5688632" cy="1008112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/>
              <a:t>Cost control</a:t>
            </a:r>
          </a:p>
          <a:p>
            <a:r>
              <a:rPr lang="en-AU" dirty="0" smtClean="0"/>
              <a:t>Key </a:t>
            </a:r>
            <a:r>
              <a:rPr lang="en-AU" dirty="0"/>
              <a:t>cost headings to be monitored</a:t>
            </a:r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marL="0" indent="0">
              <a:buNone/>
              <a:tabLst>
                <a:tab pos="1077913" algn="l"/>
              </a:tabLst>
            </a:pPr>
            <a:endParaRPr lang="en-AU" dirty="0"/>
          </a:p>
          <a:p>
            <a:pPr eaLnBrk="1" hangingPunct="1"/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54720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15516" y="195486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</a:t>
            </a:r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ost Control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9949981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259632" y="1635646"/>
            <a:ext cx="6552728" cy="2520280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 smtClean="0"/>
              <a:t>Business </a:t>
            </a:r>
            <a:r>
              <a:rPr lang="en-AU" sz="2800" dirty="0"/>
              <a:t>financing</a:t>
            </a:r>
          </a:p>
          <a:p>
            <a:r>
              <a:rPr lang="en-AU" dirty="0"/>
              <a:t>Comments on any suggestions relating to:</a:t>
            </a:r>
          </a:p>
          <a:p>
            <a:pPr lvl="1"/>
            <a:r>
              <a:rPr lang="en-AU" dirty="0"/>
              <a:t>Bank support</a:t>
            </a:r>
          </a:p>
          <a:p>
            <a:pPr lvl="1"/>
            <a:r>
              <a:rPr lang="en-AU" dirty="0"/>
              <a:t>Leasing</a:t>
            </a:r>
          </a:p>
          <a:p>
            <a:pPr lvl="1"/>
            <a:r>
              <a:rPr lang="en-AU" dirty="0"/>
              <a:t>Hire purchase</a:t>
            </a:r>
          </a:p>
          <a:p>
            <a:pPr lvl="1"/>
            <a:r>
              <a:rPr lang="en-AU" dirty="0"/>
              <a:t>Debtors financing</a:t>
            </a:r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marL="0" indent="0">
              <a:buNone/>
              <a:tabLst>
                <a:tab pos="1077913" algn="l"/>
              </a:tabLst>
            </a:pPr>
            <a:endParaRPr lang="en-AU" dirty="0"/>
          </a:p>
          <a:p>
            <a:pPr eaLnBrk="1" hangingPunct="1"/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13834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15516" y="282225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Business Financing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3560452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043608" y="1491630"/>
            <a:ext cx="6984776" cy="2585839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/>
              <a:t>Capital raising</a:t>
            </a:r>
          </a:p>
          <a:p>
            <a:r>
              <a:rPr lang="en-AU" dirty="0"/>
              <a:t>Section 708 </a:t>
            </a:r>
            <a:r>
              <a:rPr lang="en-AU" i="1" dirty="0"/>
              <a:t>Corporations Act</a:t>
            </a:r>
            <a:endParaRPr lang="en-AU" dirty="0"/>
          </a:p>
          <a:p>
            <a:r>
              <a:rPr lang="en-AU" dirty="0"/>
              <a:t>Early Stage Innovation Company</a:t>
            </a:r>
          </a:p>
          <a:p>
            <a:r>
              <a:rPr lang="en-AU" dirty="0"/>
              <a:t>Crowd Sourced Funding Equity Raising</a:t>
            </a:r>
            <a:endParaRPr lang="en-AU" sz="2800" dirty="0"/>
          </a:p>
          <a:p>
            <a:r>
              <a:rPr lang="en-AU" dirty="0"/>
              <a:t>Initial Public Offering (IPO)</a:t>
            </a:r>
          </a:p>
          <a:p>
            <a:r>
              <a:rPr lang="en-AU" dirty="0"/>
              <a:t>Grants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marL="0" indent="0">
              <a:buNone/>
              <a:tabLst>
                <a:tab pos="1077913" algn="l"/>
              </a:tabLst>
            </a:pPr>
            <a:endParaRPr lang="en-AU" dirty="0"/>
          </a:p>
          <a:p>
            <a:pPr eaLnBrk="1" hangingPunct="1"/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108520" y="-17636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264589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</a:t>
            </a:r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apital Raising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7770083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115616" y="1923677"/>
            <a:ext cx="6912768" cy="2232249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/>
              <a:t>Risk Management Issues</a:t>
            </a:r>
          </a:p>
          <a:p>
            <a:r>
              <a:rPr lang="en-AU" dirty="0" smtClean="0"/>
              <a:t>Insurance </a:t>
            </a:r>
            <a:r>
              <a:rPr lang="en-AU" dirty="0"/>
              <a:t>reviews</a:t>
            </a:r>
          </a:p>
          <a:p>
            <a:r>
              <a:rPr lang="en-AU" dirty="0" smtClean="0"/>
              <a:t>Personal </a:t>
            </a:r>
            <a:r>
              <a:rPr lang="en-AU" dirty="0"/>
              <a:t>Property Securities Register Review</a:t>
            </a:r>
          </a:p>
          <a:p>
            <a:r>
              <a:rPr lang="en-AU" dirty="0" smtClean="0"/>
              <a:t>Overview </a:t>
            </a:r>
            <a:r>
              <a:rPr lang="en-AU" dirty="0"/>
              <a:t>of other potential areas of risk that may affect this client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marL="0" indent="0">
              <a:buNone/>
              <a:tabLst>
                <a:tab pos="1077913" algn="l"/>
              </a:tabLst>
            </a:pPr>
            <a:endParaRPr lang="en-AU" dirty="0"/>
          </a:p>
          <a:p>
            <a:pPr eaLnBrk="1" hangingPunct="1"/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14862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66382" y="282225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Risk Management Issues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6627388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331640" y="1523698"/>
            <a:ext cx="6552728" cy="2776244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/>
              <a:t>Pricing of products/services review</a:t>
            </a:r>
          </a:p>
          <a:p>
            <a:r>
              <a:rPr lang="en-AU" dirty="0"/>
              <a:t>Results of reviews of</a:t>
            </a:r>
          </a:p>
          <a:p>
            <a:r>
              <a:rPr lang="en-AU" dirty="0"/>
              <a:t>Current labour </a:t>
            </a:r>
            <a:r>
              <a:rPr lang="en-AU" dirty="0" smtClean="0"/>
              <a:t>costs</a:t>
            </a:r>
            <a:endParaRPr lang="en-AU" dirty="0"/>
          </a:p>
          <a:p>
            <a:r>
              <a:rPr lang="en-AU" dirty="0"/>
              <a:t>Expected productivity</a:t>
            </a:r>
          </a:p>
          <a:p>
            <a:r>
              <a:rPr lang="en-AU" dirty="0"/>
              <a:t>Direct material purchases</a:t>
            </a:r>
          </a:p>
          <a:p>
            <a:r>
              <a:rPr lang="en-AU" dirty="0"/>
              <a:t>Materials </a:t>
            </a:r>
            <a:r>
              <a:rPr lang="en-AU" dirty="0" smtClean="0"/>
              <a:t>mark-up</a:t>
            </a:r>
            <a:endParaRPr lang="en-AU" dirty="0"/>
          </a:p>
          <a:p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marL="0" indent="0">
              <a:buNone/>
              <a:tabLst>
                <a:tab pos="1077913" algn="l"/>
              </a:tabLst>
            </a:pPr>
            <a:endParaRPr lang="en-AU" dirty="0"/>
          </a:p>
          <a:p>
            <a:pPr eaLnBrk="1" hangingPunct="1"/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22845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8675" y="281061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Pricing of Products/Services Review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6035638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475656" y="1706282"/>
            <a:ext cx="6192688" cy="2593660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/>
              <a:t>Pricing of products/services review</a:t>
            </a:r>
          </a:p>
          <a:p>
            <a:r>
              <a:rPr lang="en-AU" dirty="0" smtClean="0"/>
              <a:t>Business </a:t>
            </a:r>
            <a:r>
              <a:rPr lang="en-AU" dirty="0"/>
              <a:t>overhead costs reviews</a:t>
            </a:r>
          </a:p>
          <a:p>
            <a:r>
              <a:rPr lang="en-AU" dirty="0"/>
              <a:t>Targeted profitability</a:t>
            </a:r>
          </a:p>
          <a:p>
            <a:r>
              <a:rPr lang="en-AU" dirty="0"/>
              <a:t>Findings in relation to required changes in pricing/charge out rates to achieve desired profitability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marL="0" indent="0">
              <a:buNone/>
              <a:tabLst>
                <a:tab pos="1077913" algn="l"/>
              </a:tabLst>
            </a:pPr>
            <a:endParaRPr lang="en-AU" dirty="0"/>
          </a:p>
          <a:p>
            <a:pPr eaLnBrk="1" hangingPunct="1"/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22845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8675" y="281061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Pricing of Products/Services Review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439224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dirty="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683568" y="1635647"/>
            <a:ext cx="7632848" cy="2952327"/>
          </a:xfrm>
        </p:spPr>
        <p:txBody>
          <a:bodyPr/>
          <a:lstStyle/>
          <a:p>
            <a:r>
              <a:rPr lang="en-AU" dirty="0"/>
              <a:t>I get much more from our annual tax planning meetings because there is tax to be saved and payments to be scheduled but compliance matters leave me pretty flat.</a:t>
            </a:r>
          </a:p>
          <a:p>
            <a:r>
              <a:rPr lang="en-AU" dirty="0" smtClean="0"/>
              <a:t>There </a:t>
            </a:r>
            <a:r>
              <a:rPr lang="en-AU" dirty="0"/>
              <a:t>is so much I could learn from you about business but it is like you have a filter on your lens.  I would rather work with all that you have to offer</a:t>
            </a:r>
            <a:r>
              <a:rPr lang="en-AU" dirty="0" smtClean="0"/>
              <a:t>.</a:t>
            </a:r>
            <a:r>
              <a:rPr lang="en-AU" dirty="0"/>
              <a:t> </a:t>
            </a:r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26749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How Would You Respond to this Letter which was Published in Accountants Daily</a:t>
            </a:r>
          </a:p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on 20 April 2019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4471314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187624" y="1905115"/>
            <a:ext cx="6696744" cy="1602739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 smtClean="0"/>
              <a:t>Research</a:t>
            </a:r>
            <a:r>
              <a:rPr lang="en-AU" sz="2800" dirty="0"/>
              <a:t>, Development and Innovation</a:t>
            </a:r>
          </a:p>
          <a:p>
            <a:r>
              <a:rPr lang="en-AU" dirty="0" smtClean="0"/>
              <a:t>Projects </a:t>
            </a:r>
            <a:r>
              <a:rPr lang="en-AU" dirty="0"/>
              <a:t>underway</a:t>
            </a:r>
          </a:p>
          <a:p>
            <a:r>
              <a:rPr lang="en-AU" dirty="0" smtClean="0"/>
              <a:t>Consideration </a:t>
            </a:r>
            <a:r>
              <a:rPr lang="en-AU" dirty="0"/>
              <a:t>of reports</a:t>
            </a:r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marL="0" indent="0">
              <a:buNone/>
              <a:tabLst>
                <a:tab pos="1077913" algn="l"/>
              </a:tabLst>
            </a:pPr>
            <a:endParaRPr lang="en-AU" dirty="0"/>
          </a:p>
          <a:p>
            <a:pPr eaLnBrk="1" hangingPunct="1"/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22845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51470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Research, Development and Innovation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40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3638060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827584" y="1335001"/>
            <a:ext cx="7344816" cy="3252973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 smtClean="0"/>
              <a:t>Corporate </a:t>
            </a:r>
            <a:r>
              <a:rPr lang="en-AU" sz="2800" dirty="0"/>
              <a:t>Governance/Company Secretarial</a:t>
            </a:r>
          </a:p>
          <a:p>
            <a:r>
              <a:rPr lang="en-AU" dirty="0"/>
              <a:t>Board of Directors meetings</a:t>
            </a:r>
          </a:p>
          <a:p>
            <a:r>
              <a:rPr lang="en-AU" dirty="0"/>
              <a:t>Reports</a:t>
            </a:r>
          </a:p>
          <a:p>
            <a:r>
              <a:rPr lang="en-AU" dirty="0"/>
              <a:t>Agenda</a:t>
            </a:r>
          </a:p>
          <a:p>
            <a:r>
              <a:rPr lang="en-AU" dirty="0"/>
              <a:t>Minutes of meetings</a:t>
            </a:r>
          </a:p>
          <a:p>
            <a:r>
              <a:rPr lang="en-AU" dirty="0"/>
              <a:t>Action </a:t>
            </a:r>
            <a:r>
              <a:rPr lang="en-AU" dirty="0" smtClean="0"/>
              <a:t>plans</a:t>
            </a:r>
          </a:p>
          <a:p>
            <a:r>
              <a:rPr lang="en-AU" dirty="0" smtClean="0"/>
              <a:t>What If?</a:t>
            </a:r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marL="0" indent="0">
              <a:buNone/>
              <a:tabLst>
                <a:tab pos="1077913" algn="l"/>
              </a:tabLst>
            </a:pPr>
            <a:endParaRPr lang="en-AU" dirty="0"/>
          </a:p>
          <a:p>
            <a:pPr eaLnBrk="1" hangingPunct="1"/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22845" y="-38781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8675" y="-38781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Corporate Governance/Company Secretarial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41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9109826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187624" y="1635646"/>
            <a:ext cx="6768752" cy="2538843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/>
              <a:t>Should your firm be offering periodic reporting services to all business clients</a:t>
            </a:r>
            <a:r>
              <a:rPr lang="en-AU" sz="2800" dirty="0" smtClean="0"/>
              <a:t>?</a:t>
            </a:r>
            <a:endParaRPr lang="en-AU" dirty="0" smtClean="0"/>
          </a:p>
          <a:p>
            <a:r>
              <a:rPr lang="en-AU" dirty="0" smtClean="0"/>
              <a:t>Some accountants are complaining that there is fee resistance being shown by clients</a:t>
            </a:r>
          </a:p>
          <a:p>
            <a:r>
              <a:rPr lang="en-AU" dirty="0" smtClean="0"/>
              <a:t>This </a:t>
            </a:r>
            <a:r>
              <a:rPr lang="en-AU" dirty="0"/>
              <a:t>is understandable if accountants are not providing a diversified range of services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marL="0" indent="0">
              <a:buNone/>
              <a:tabLst>
                <a:tab pos="1077913" algn="l"/>
              </a:tabLst>
            </a:pPr>
            <a:endParaRPr lang="en-AU" dirty="0"/>
          </a:p>
          <a:p>
            <a:pPr eaLnBrk="1" hangingPunct="1"/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22845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8675" y="77630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Should Your Firm Be Offering Services?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42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4322386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452464" y="1563638"/>
            <a:ext cx="6215880" cy="2880320"/>
          </a:xfrm>
        </p:spPr>
        <p:txBody>
          <a:bodyPr/>
          <a:lstStyle/>
          <a:p>
            <a:r>
              <a:rPr lang="en-AU" dirty="0"/>
              <a:t>Most clients do not consider annual accounts and taxation services as being a “value added service” –</a:t>
            </a:r>
          </a:p>
          <a:p>
            <a:pPr marL="361950" indent="0">
              <a:buNone/>
            </a:pPr>
            <a:r>
              <a:rPr lang="en-AU" dirty="0" smtClean="0"/>
              <a:t>“</a:t>
            </a:r>
            <a:r>
              <a:rPr lang="en-AU" i="1" dirty="0"/>
              <a:t>over the years, I’ve sat through meeting after meeting with you about my tax returns. To be honest, I do this under sufferance – tax doesn’t light me up</a:t>
            </a:r>
            <a:r>
              <a:rPr lang="en-AU" i="1" dirty="0" smtClean="0"/>
              <a:t>”</a:t>
            </a:r>
            <a:endParaRPr lang="en-AU" i="1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marL="0" indent="0">
              <a:buNone/>
              <a:tabLst>
                <a:tab pos="1077913" algn="l"/>
              </a:tabLst>
            </a:pPr>
            <a:endParaRPr lang="en-AU" dirty="0"/>
          </a:p>
          <a:p>
            <a:pPr eaLnBrk="1" hangingPunct="1"/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22845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8675" y="77630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Should Your Firm Be Offering Services?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43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2561483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452464" y="1563638"/>
            <a:ext cx="6215880" cy="2880320"/>
          </a:xfrm>
        </p:spPr>
        <p:txBody>
          <a:bodyPr/>
          <a:lstStyle/>
          <a:p>
            <a:r>
              <a:rPr lang="en-AU" dirty="0"/>
              <a:t>The key to earning additional fees per client is to add “value adding services” in addition to compliance work</a:t>
            </a:r>
          </a:p>
          <a:p>
            <a:r>
              <a:rPr lang="en-AU" dirty="0" smtClean="0"/>
              <a:t>Offering </a:t>
            </a:r>
            <a:r>
              <a:rPr lang="en-AU" dirty="0"/>
              <a:t>a periodic reporting and meeting service – monthly or quarterly is a great way to start performing a Chief Financial Officer role with your business clients</a:t>
            </a:r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marL="0" indent="0">
              <a:buNone/>
              <a:tabLst>
                <a:tab pos="1077913" algn="l"/>
              </a:tabLst>
            </a:pPr>
            <a:endParaRPr lang="en-AU" dirty="0"/>
          </a:p>
          <a:p>
            <a:pPr eaLnBrk="1" hangingPunct="1"/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22845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8675" y="77630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Should Your Firm Be Offering Services?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44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690190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804739" y="1419622"/>
            <a:ext cx="7488832" cy="3096344"/>
          </a:xfrm>
        </p:spPr>
        <p:txBody>
          <a:bodyPr/>
          <a:lstStyle/>
          <a:p>
            <a:r>
              <a:rPr lang="en-AU" dirty="0"/>
              <a:t>ESS </a:t>
            </a:r>
            <a:r>
              <a:rPr lang="en-AU" dirty="0" smtClean="0"/>
              <a:t>BIZTOOLS </a:t>
            </a:r>
            <a:r>
              <a:rPr lang="en-AU" dirty="0"/>
              <a:t>includes product packages, articles, templates and forms to assist you to deliver each of the services that we have highlighted in this presentation</a:t>
            </a:r>
          </a:p>
          <a:p>
            <a:r>
              <a:rPr lang="en-AU" dirty="0" smtClean="0"/>
              <a:t>If </a:t>
            </a:r>
            <a:r>
              <a:rPr lang="en-AU" dirty="0"/>
              <a:t>you would like to have a discussion with us relative to offering extra service or obtaining mentoring support that we are able to provide, please do not hesitate to contact us for a proposal</a:t>
            </a:r>
            <a:r>
              <a:rPr lang="en-AU" dirty="0" smtClean="0"/>
              <a:t>.</a:t>
            </a: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marL="0" indent="0">
              <a:buNone/>
              <a:tabLst>
                <a:tab pos="1077913" algn="l"/>
              </a:tabLst>
            </a:pPr>
            <a:endParaRPr lang="en-AU" dirty="0"/>
          </a:p>
          <a:p>
            <a:pPr eaLnBrk="1" hangingPunct="1"/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22845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8675" y="77630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Should Your Firm Be Offering Services?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45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5187410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331640" y="1851670"/>
            <a:ext cx="6408712" cy="1944215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 smtClean="0"/>
              <a:t>If </a:t>
            </a:r>
            <a:r>
              <a:rPr lang="en-AU" sz="2800" dirty="0"/>
              <a:t>you think of questions after the webinar has concluded please do not hesitate to send us an email</a:t>
            </a:r>
            <a:r>
              <a:rPr lang="en-AU" sz="2800" dirty="0" smtClean="0"/>
              <a:t>: </a:t>
            </a:r>
            <a:r>
              <a:rPr lang="en-AU" sz="2800" u="sng" dirty="0" smtClean="0">
                <a:hlinkClick r:id="rId3"/>
              </a:rPr>
              <a:t>peter@essbiztools.com.au</a:t>
            </a:r>
            <a:endParaRPr lang="en-AU" sz="2800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marL="0" indent="0">
              <a:buNone/>
              <a:tabLst>
                <a:tab pos="1077913" algn="l"/>
              </a:tabLst>
            </a:pPr>
            <a:endParaRPr lang="en-AU" dirty="0"/>
          </a:p>
          <a:p>
            <a:pPr eaLnBrk="1" hangingPunct="1"/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2" y="195486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Questions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46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5340831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344799" y="1707654"/>
            <a:ext cx="6408712" cy="2088232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 smtClean="0"/>
              <a:t>Thank </a:t>
            </a:r>
            <a:r>
              <a:rPr lang="en-AU" sz="2800" dirty="0"/>
              <a:t>you for your support of ESS BIZTOOLS and ESS </a:t>
            </a:r>
            <a:r>
              <a:rPr lang="en-AU" sz="2800" dirty="0" smtClean="0"/>
              <a:t>BIZGRANTS</a:t>
            </a:r>
          </a:p>
          <a:p>
            <a:pPr marL="0" indent="0">
              <a:buNone/>
            </a:pPr>
            <a:endParaRPr lang="en-AU" sz="2800" dirty="0"/>
          </a:p>
          <a:p>
            <a:pPr marL="0" indent="0" algn="ctr">
              <a:buNone/>
            </a:pPr>
            <a:r>
              <a:rPr lang="en-AU" sz="2800" dirty="0" smtClean="0"/>
              <a:t>Have </a:t>
            </a:r>
            <a:r>
              <a:rPr lang="en-AU" sz="2800" dirty="0"/>
              <a:t>a great day!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lvl="1">
              <a:buFont typeface="Wingdings" panose="05000000000000000000" pitchFamily="2" charset="2"/>
              <a:buChar char="v"/>
              <a:tabLst>
                <a:tab pos="1077913" algn="l"/>
              </a:tabLst>
            </a:pPr>
            <a:endParaRPr lang="en-AU" dirty="0"/>
          </a:p>
          <a:p>
            <a:pPr marL="0" indent="0">
              <a:buNone/>
              <a:tabLst>
                <a:tab pos="1077913" algn="l"/>
              </a:tabLst>
            </a:pPr>
            <a:endParaRPr lang="en-AU" dirty="0"/>
          </a:p>
          <a:p>
            <a:pPr eaLnBrk="1" hangingPunct="1"/>
            <a:endParaRPr lang="en-AU" altLang="en-US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22845" y="-12412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9512" y="195486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Thank You</a:t>
            </a:r>
            <a:endParaRPr lang="en-AU" sz="3200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47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2028998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dirty="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645591" y="1514323"/>
            <a:ext cx="7704856" cy="3285227"/>
          </a:xfrm>
        </p:spPr>
        <p:txBody>
          <a:bodyPr/>
          <a:lstStyle/>
          <a:p>
            <a:pPr marL="0" lvl="0" indent="0">
              <a:buNone/>
            </a:pPr>
            <a:r>
              <a:rPr lang="en-AU" dirty="0" smtClean="0"/>
              <a:t>It </a:t>
            </a:r>
            <a:r>
              <a:rPr lang="en-AU" dirty="0"/>
              <a:t>is time to spell it out ……. Help me run a better business</a:t>
            </a:r>
            <a:r>
              <a:rPr lang="en-AU" dirty="0" smtClean="0"/>
              <a:t>!</a:t>
            </a:r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Because I am busy at the coalface, it is easy to miss what your experienced eye can see.  I don’t need you to have all the answers</a:t>
            </a:r>
            <a:r>
              <a:rPr lang="en-AU" dirty="0" smtClean="0"/>
              <a:t>….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/>
              <a:t>Just show an interest and ask me good questions.</a:t>
            </a:r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26749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How Would You Respond to this Letter which was Published in Accountants Daily</a:t>
            </a:r>
          </a:p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on 20 April 2019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0189815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dirty="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827584" y="1514323"/>
            <a:ext cx="7430238" cy="3073651"/>
          </a:xfrm>
        </p:spPr>
        <p:txBody>
          <a:bodyPr/>
          <a:lstStyle/>
          <a:p>
            <a:r>
              <a:rPr lang="en-AU" dirty="0"/>
              <a:t>I’m lonely too.  I can’t confide in my employees about how the business is going, or my friends for that matter.  Nor do I necessarily want to burden my spouse with business issues.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You are the perfect confidant – you already know my business and </a:t>
            </a:r>
            <a:r>
              <a:rPr lang="en-AU" dirty="0" smtClean="0"/>
              <a:t>my </a:t>
            </a:r>
            <a:r>
              <a:rPr lang="en-AU" dirty="0"/>
              <a:t>back story, what’s more I respect your professionalism and love that you’re in business too.</a:t>
            </a:r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26749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How Would You Respond to this Letter which was Published in Accountants Daily</a:t>
            </a:r>
          </a:p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on 20 April 2019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1721249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dirty="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827584" y="1514323"/>
            <a:ext cx="7430238" cy="3073651"/>
          </a:xfrm>
        </p:spPr>
        <p:txBody>
          <a:bodyPr/>
          <a:lstStyle/>
          <a:p>
            <a:r>
              <a:rPr lang="en-AU" dirty="0"/>
              <a:t>Meet with me quarterly, at appointments set </a:t>
            </a:r>
            <a:r>
              <a:rPr lang="en-AU" dirty="0" smtClean="0"/>
              <a:t>twelve </a:t>
            </a:r>
            <a:r>
              <a:rPr lang="en-AU" dirty="0"/>
              <a:t>months in advance. Know that I’ll look forward to them and be interested in what you have to </a:t>
            </a:r>
            <a:r>
              <a:rPr lang="en-AU" dirty="0" smtClean="0"/>
              <a:t>say.</a:t>
            </a:r>
          </a:p>
          <a:p>
            <a:r>
              <a:rPr lang="en-AU" dirty="0"/>
              <a:t>Use a standard agenda, with scope to vary and add items each meeting.</a:t>
            </a:r>
          </a:p>
          <a:p>
            <a:r>
              <a:rPr lang="en-AU" dirty="0"/>
              <a:t>Hold me to account about what I undertook to do at the last encounter.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26749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How Would You Respond to this Letter which was Published in Accountants Daily</a:t>
            </a:r>
          </a:p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on 20 April 2019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0233477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dirty="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0" y="1874363"/>
            <a:ext cx="7248245" cy="2641603"/>
          </a:xfrm>
        </p:spPr>
        <p:txBody>
          <a:bodyPr/>
          <a:lstStyle/>
          <a:p>
            <a:r>
              <a:rPr lang="en-AU" dirty="0"/>
              <a:t>Tailor my accounting reports if need be. </a:t>
            </a:r>
            <a:endParaRPr lang="en-AU" dirty="0" smtClean="0"/>
          </a:p>
          <a:p>
            <a:r>
              <a:rPr lang="en-AU" dirty="0"/>
              <a:t>Tell me where the money went.</a:t>
            </a:r>
          </a:p>
          <a:p>
            <a:r>
              <a:rPr lang="en-AU" dirty="0"/>
              <a:t>Give me meaningful comparisons between </a:t>
            </a:r>
            <a:r>
              <a:rPr lang="en-AU" dirty="0" smtClean="0"/>
              <a:t>Budget </a:t>
            </a:r>
            <a:r>
              <a:rPr lang="en-AU" dirty="0"/>
              <a:t>and previous periods</a:t>
            </a:r>
            <a:r>
              <a:rPr lang="en-AU" dirty="0" smtClean="0"/>
              <a:t>.</a:t>
            </a:r>
          </a:p>
          <a:p>
            <a:r>
              <a:rPr lang="en-AU" dirty="0"/>
              <a:t>So much the better if you have benchmark data – I can learn a lot from this.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26749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How Would You Respond to this Letter which was Published in Accountants Daily</a:t>
            </a:r>
          </a:p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on 20 April 2019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6625588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115389" y="4799551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 dirty="0" smtClean="0"/>
              <a:t>Delivering a Quarterly Reporting and Meeting Services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0" y="1874363"/>
            <a:ext cx="7248245" cy="2641603"/>
          </a:xfrm>
        </p:spPr>
        <p:txBody>
          <a:bodyPr/>
          <a:lstStyle/>
          <a:p>
            <a:r>
              <a:rPr lang="en-AU" dirty="0"/>
              <a:t>So much the better if you have benchmark data – I can learn a lot from this</a:t>
            </a:r>
            <a:r>
              <a:rPr lang="en-AU" dirty="0" smtClean="0"/>
              <a:t>.</a:t>
            </a:r>
          </a:p>
          <a:p>
            <a:pPr marL="0" indent="0">
              <a:buNone/>
            </a:pPr>
            <a:endParaRPr lang="en-AU" dirty="0" smtClean="0"/>
          </a:p>
          <a:p>
            <a:r>
              <a:rPr lang="en-AU" dirty="0"/>
              <a:t>Don’t give me </a:t>
            </a:r>
            <a:r>
              <a:rPr lang="en-AU" dirty="0" smtClean="0"/>
              <a:t>twenty </a:t>
            </a:r>
            <a:r>
              <a:rPr lang="en-AU" dirty="0"/>
              <a:t>graphs just because you can – give me the </a:t>
            </a:r>
            <a:r>
              <a:rPr lang="en-AU" dirty="0" smtClean="0"/>
              <a:t>two </a:t>
            </a:r>
            <a:r>
              <a:rPr lang="en-AU" dirty="0"/>
              <a:t>that really matter.</a:t>
            </a:r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lv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 </a:t>
            </a:r>
          </a:p>
          <a:p>
            <a:pPr lvl="0"/>
            <a:endParaRPr lang="en-AU" i="1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0" y="267494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26749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How Would You Respond to this Letter which was Published in Accountants Daily</a:t>
            </a:r>
          </a:p>
          <a:p>
            <a:pPr algn="ctr"/>
            <a:r>
              <a:rPr lang="en-AU" b="1" dirty="0" smtClean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on 20 April 2019</a:t>
            </a:r>
            <a:endParaRPr lang="en-AU" b="1" dirty="0">
              <a:ln>
                <a:solidFill>
                  <a:srgbClr val="E15905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4290369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build="p"/>
    </p:bldLst>
  </p:timing>
</p:sld>
</file>

<file path=ppt/theme/theme1.xml><?xml version="1.0" encoding="utf-8"?>
<a:theme xmlns:a="http://schemas.openxmlformats.org/drawingml/2006/main" name="ESS BIZTOOLS_TEMPLATE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262699"/>
      </a:hlink>
      <a:folHlink>
        <a:srgbClr val="8484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 BIZTOOLS_TEMPLATE</Template>
  <TotalTime>1625</TotalTime>
  <Words>2366</Words>
  <Application>Microsoft Office PowerPoint</Application>
  <PresentationFormat>On-screen Show (16:9)</PresentationFormat>
  <Paragraphs>527</Paragraphs>
  <Slides>47</Slides>
  <Notes>46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1" baseType="lpstr">
      <vt:lpstr>Arial</vt:lpstr>
      <vt:lpstr>Arial Black</vt:lpstr>
      <vt:lpstr>Wingdings</vt:lpstr>
      <vt:lpstr>ESS BIZTOOLS_TEMPLATE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TBD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TBD</dc:creator>
  <dc:description>Team Training for Business Advisory Services</dc:description>
  <cp:lastModifiedBy>Evelyn Sorohan</cp:lastModifiedBy>
  <cp:revision>343</cp:revision>
  <cp:lastPrinted>2019-07-30T00:12:47Z</cp:lastPrinted>
  <dcterms:created xsi:type="dcterms:W3CDTF">2013-02-27T00:15:02Z</dcterms:created>
  <dcterms:modified xsi:type="dcterms:W3CDTF">2019-07-30T00:40:29Z</dcterms:modified>
</cp:coreProperties>
</file>