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655" r:id="rId2"/>
    <p:sldId id="671" r:id="rId3"/>
    <p:sldId id="807" r:id="rId4"/>
    <p:sldId id="781" r:id="rId5"/>
    <p:sldId id="809" r:id="rId6"/>
    <p:sldId id="808" r:id="rId7"/>
    <p:sldId id="782" r:id="rId8"/>
    <p:sldId id="784" r:id="rId9"/>
    <p:sldId id="785" r:id="rId10"/>
    <p:sldId id="810" r:id="rId11"/>
    <p:sldId id="811" r:id="rId12"/>
    <p:sldId id="812" r:id="rId13"/>
    <p:sldId id="786" r:id="rId14"/>
    <p:sldId id="813" r:id="rId15"/>
    <p:sldId id="814" r:id="rId16"/>
    <p:sldId id="815" r:id="rId17"/>
    <p:sldId id="787" r:id="rId18"/>
    <p:sldId id="816" r:id="rId19"/>
    <p:sldId id="817" r:id="rId20"/>
    <p:sldId id="818" r:id="rId21"/>
    <p:sldId id="788" r:id="rId22"/>
    <p:sldId id="819" r:id="rId23"/>
    <p:sldId id="820" r:id="rId24"/>
    <p:sldId id="789" r:id="rId25"/>
    <p:sldId id="821" r:id="rId26"/>
    <p:sldId id="822" r:id="rId27"/>
    <p:sldId id="823" r:id="rId28"/>
    <p:sldId id="790" r:id="rId29"/>
    <p:sldId id="791" r:id="rId30"/>
    <p:sldId id="792" r:id="rId31"/>
    <p:sldId id="824" r:id="rId32"/>
    <p:sldId id="793" r:id="rId33"/>
    <p:sldId id="825" r:id="rId34"/>
    <p:sldId id="774" r:id="rId35"/>
  </p:sldIdLst>
  <p:sldSz cx="9144000" cy="5143500" type="screen16x9"/>
  <p:notesSz cx="6858000" cy="994568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  <a:srgbClr val="FF6600"/>
    <a:srgbClr val="E15905"/>
    <a:srgbClr val="FFCC99"/>
    <a:srgbClr val="FFFFCC"/>
    <a:srgbClr val="FFCC66"/>
    <a:srgbClr val="CCECFF"/>
    <a:srgbClr val="02224B"/>
    <a:srgbClr val="FFCC00"/>
    <a:srgbClr val="FE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9864" autoAdjust="0"/>
    <p:restoredTop sz="90888" autoAdjust="0"/>
  </p:normalViewPr>
  <p:slideViewPr>
    <p:cSldViewPr>
      <p:cViewPr varScale="1">
        <p:scale>
          <a:sx n="124" d="100"/>
          <a:sy n="124" d="100"/>
        </p:scale>
        <p:origin x="108" y="2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1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/>
          <a:lstStyle>
            <a:lvl1pPr algn="r">
              <a:defRPr sz="1200"/>
            </a:lvl1pPr>
          </a:lstStyle>
          <a:p>
            <a:pPr>
              <a:defRPr/>
            </a:pPr>
            <a:fld id="{41484336-EF3E-4077-9865-60227939661C}" type="datetimeFigureOut">
              <a:rPr lang="en-US"/>
              <a:pPr>
                <a:defRPr/>
              </a:pPr>
              <a:t>8/13/2019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48800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9448800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 anchor="b"/>
          <a:lstStyle>
            <a:lvl1pPr algn="r">
              <a:defRPr sz="1200"/>
            </a:lvl1pPr>
          </a:lstStyle>
          <a:p>
            <a:pPr>
              <a:defRPr/>
            </a:pPr>
            <a:fld id="{3EBCFDCB-68EC-4F5F-8583-A22F50BE7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1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2" y="4722816"/>
            <a:ext cx="5029200" cy="447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B0C109-51C3-4A06-9945-EDAF71B4BAE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7728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4676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8230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4155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7896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837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01213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69328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4913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1584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4987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23717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91386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9554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98273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993333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98763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52085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9911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69832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25776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47559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0908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77367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24236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73515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25716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160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75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0481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825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6173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137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1702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4739878"/>
            <a:ext cx="7315200" cy="261938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94437-142D-4FC5-B8E9-7F46DE270E1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566613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F990-2F35-4824-9234-9540C36BC21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587204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F2C9A-B289-4ED9-9617-ADF8FB45B7E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601259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051050" y="4822031"/>
            <a:ext cx="5949950" cy="23455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77200" y="4794647"/>
            <a:ext cx="381000" cy="2619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BBDD9-D469-4F8F-BF8C-92DD0D738F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982823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FA840-3AD2-4879-A3F4-9C5EE1525A5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804007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2380-AE18-474E-9C40-9821F13E6B6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848083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5219-AD4B-439E-8E24-8F4F315FC43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854303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F5E07-FDBB-4831-9B54-4A442804815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4059421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E4076-3EC6-43F3-8095-71BC44870BD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092781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FC03E-2E58-4B62-A6DC-A0AB005EE6D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7376496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E89D-A95F-4234-86C3-44C446A3C9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23886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4686300"/>
            <a:ext cx="7315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i="1"/>
            </a:lvl1pPr>
          </a:lstStyle>
          <a:p>
            <a:pPr>
              <a:defRPr/>
            </a:pPr>
            <a:r>
              <a:rPr lang="en-AU" smtClean="0"/>
              <a:t>Assisting Clients to Investment Readiness</a:t>
            </a: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4686300"/>
            <a:ext cx="381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i="1"/>
            </a:lvl1pPr>
          </a:lstStyle>
          <a:p>
            <a:pPr>
              <a:defRPr/>
            </a:pPr>
            <a:fld id="{197E2F40-92A8-4EB9-BEA4-1C694E475D9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1" r:id="rId1"/>
    <p:sldLayoutId id="2147484722" r:id="rId2"/>
    <p:sldLayoutId id="2147484723" r:id="rId3"/>
    <p:sldLayoutId id="2147484724" r:id="rId4"/>
    <p:sldLayoutId id="2147484725" r:id="rId5"/>
    <p:sldLayoutId id="2147484726" r:id="rId6"/>
    <p:sldLayoutId id="2147484727" r:id="rId7"/>
    <p:sldLayoutId id="2147484728" r:id="rId8"/>
    <p:sldLayoutId id="2147484729" r:id="rId9"/>
    <p:sldLayoutId id="2147484730" r:id="rId10"/>
    <p:sldLayoutId id="2147484731" r:id="rId11"/>
  </p:sldLayoutIdLst>
  <p:transition advClick="0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sbiztools.com.au/crowd%20sourced%20funding/learn%20more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@essbiztools.com.au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BAS5027%20-%20Crowd%20Sourced%20Funding%20-%20Intermediaries%20Scorecard.xls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1" name="Picture 9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8" r="37564"/>
          <a:stretch/>
        </p:blipFill>
        <p:spPr bwMode="auto">
          <a:xfrm>
            <a:off x="-1" y="1563638"/>
            <a:ext cx="9144001" cy="322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5486"/>
            <a:ext cx="292377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1" y="1689651"/>
            <a:ext cx="9144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WELCOME TO ASSISTING CLIENTS TO INVESTMENT READINESS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" y="3396937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Presented by:</a:t>
            </a:r>
          </a:p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Peter Towers, Managing Director, ESS BIZTOOLS</a:t>
            </a:r>
          </a:p>
        </p:txBody>
      </p:sp>
    </p:spTree>
    <p:extLst>
      <p:ext uri="{BB962C8B-B14F-4D97-AF65-F5344CB8AC3E}">
        <p14:creationId xmlns:p14="http://schemas.microsoft.com/office/powerpoint/2010/main" val="31250042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259632" y="1779662"/>
            <a:ext cx="6552728" cy="2663221"/>
          </a:xfrm>
        </p:spPr>
        <p:txBody>
          <a:bodyPr/>
          <a:lstStyle/>
          <a:p>
            <a:r>
              <a:rPr lang="en-AU" sz="2800" dirty="0"/>
              <a:t>Many small businesses and </a:t>
            </a:r>
            <a:r>
              <a:rPr lang="en-AU" sz="2800" dirty="0" smtClean="0"/>
              <a:t>medium sized </a:t>
            </a:r>
            <a:r>
              <a:rPr lang="en-AU" sz="2800" dirty="0"/>
              <a:t>enterprises are having problems in trying to raise capital because of the new regulations that most banks have introduced following the Banking Royal Commission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62340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Most Significant Financing Change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for 35 Years!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792074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547664" y="1995686"/>
            <a:ext cx="5976664" cy="1944216"/>
          </a:xfrm>
        </p:spPr>
        <p:txBody>
          <a:bodyPr/>
          <a:lstStyle/>
          <a:p>
            <a:r>
              <a:rPr lang="en-AU" sz="2800" dirty="0" smtClean="0"/>
              <a:t>There </a:t>
            </a:r>
            <a:r>
              <a:rPr lang="en-AU" sz="2800" dirty="0"/>
              <a:t>are investors available – each of the </a:t>
            </a:r>
            <a:r>
              <a:rPr lang="en-AU" sz="2800" dirty="0" smtClean="0"/>
              <a:t>Intermediaries </a:t>
            </a:r>
            <a:r>
              <a:rPr lang="en-AU" sz="2800" dirty="0"/>
              <a:t>have 25,000 to 50,000 potential investors on their books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5516" y="97559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Most Significant Financing Change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for 35 Years!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60620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6" y="1851670"/>
            <a:ext cx="6912768" cy="2402160"/>
          </a:xfrm>
        </p:spPr>
        <p:txBody>
          <a:bodyPr/>
          <a:lstStyle/>
          <a:p>
            <a:r>
              <a:rPr lang="en-AU" sz="2800" dirty="0"/>
              <a:t>The challenge for accountants/business advisors is assisting companies which meet the eligibility requirements to become “Investment Ready for Crowd Sourced Funding Equity Raising”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6854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Most Significant Financing Change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for 35 Years!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53304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471733"/>
            <a:ext cx="7128792" cy="2972225"/>
          </a:xfrm>
        </p:spPr>
        <p:txBody>
          <a:bodyPr/>
          <a:lstStyle/>
          <a:p>
            <a:r>
              <a:rPr lang="en-AU" sz="2800" dirty="0"/>
              <a:t>Utilise the ESS </a:t>
            </a:r>
            <a:r>
              <a:rPr lang="en-AU" sz="2800" dirty="0" smtClean="0"/>
              <a:t>BIZTOOLS’ </a:t>
            </a:r>
            <a:r>
              <a:rPr lang="en-AU" sz="2800" dirty="0"/>
              <a:t>C</a:t>
            </a:r>
            <a:r>
              <a:rPr lang="en-AU" sz="2800" dirty="0" smtClean="0"/>
              <a:t>lient </a:t>
            </a:r>
            <a:r>
              <a:rPr lang="en-AU" sz="2800" dirty="0"/>
              <a:t>M</a:t>
            </a:r>
            <a:r>
              <a:rPr lang="en-AU" sz="2800" dirty="0" smtClean="0"/>
              <a:t>atrix </a:t>
            </a:r>
            <a:r>
              <a:rPr lang="en-AU" sz="2800" dirty="0"/>
              <a:t>to identify clients who meet the key eligibility requirements</a:t>
            </a:r>
            <a:r>
              <a:rPr lang="en-AU" dirty="0"/>
              <a:t>:</a:t>
            </a:r>
          </a:p>
          <a:p>
            <a:pPr lvl="1"/>
            <a:r>
              <a:rPr lang="en-AU" sz="2400" dirty="0"/>
              <a:t>Group turnover under $25 million per annum</a:t>
            </a:r>
          </a:p>
          <a:p>
            <a:pPr lvl="1"/>
            <a:r>
              <a:rPr lang="en-AU" sz="2400" dirty="0" smtClean="0"/>
              <a:t>Group </a:t>
            </a:r>
            <a:r>
              <a:rPr lang="en-AU" sz="2400" dirty="0"/>
              <a:t>asset value under $25 million</a:t>
            </a:r>
          </a:p>
          <a:p>
            <a:pPr lvl="1"/>
            <a:r>
              <a:rPr lang="en-AU" sz="2400" dirty="0" smtClean="0"/>
              <a:t>Not </a:t>
            </a:r>
            <a:r>
              <a:rPr lang="en-AU" sz="2400" dirty="0"/>
              <a:t>listed on a stock exchange anywhere in the world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1799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3319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Where Do You Start?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233477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759765"/>
            <a:ext cx="6768752" cy="2324153"/>
          </a:xfrm>
        </p:spPr>
        <p:txBody>
          <a:bodyPr/>
          <a:lstStyle/>
          <a:p>
            <a:r>
              <a:rPr lang="en-AU" sz="2800" dirty="0"/>
              <a:t>Identify clients who are </a:t>
            </a:r>
            <a:r>
              <a:rPr lang="en-AU" sz="2800" dirty="0" smtClean="0"/>
              <a:t>keen </a:t>
            </a:r>
            <a:r>
              <a:rPr lang="en-AU" sz="2800" dirty="0"/>
              <a:t>to do something different:</a:t>
            </a:r>
          </a:p>
          <a:p>
            <a:pPr lvl="1"/>
            <a:r>
              <a:rPr lang="en-AU" sz="2400" dirty="0"/>
              <a:t>Scale up their business operations</a:t>
            </a:r>
          </a:p>
          <a:p>
            <a:pPr lvl="1"/>
            <a:r>
              <a:rPr lang="en-AU" sz="2400" dirty="0"/>
              <a:t>Acquire another business</a:t>
            </a:r>
          </a:p>
          <a:p>
            <a:pPr lvl="1"/>
            <a:r>
              <a:rPr lang="en-AU" sz="2400" dirty="0"/>
              <a:t>Expand their current business operations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1799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3319" y="313003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Where Do You Start?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1742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471733"/>
            <a:ext cx="7128792" cy="2972225"/>
          </a:xfrm>
        </p:spPr>
        <p:txBody>
          <a:bodyPr/>
          <a:lstStyle/>
          <a:p>
            <a:r>
              <a:rPr lang="en-AU" sz="2800" dirty="0"/>
              <a:t>Identify clients who are </a:t>
            </a:r>
            <a:r>
              <a:rPr lang="en-AU" sz="2800" dirty="0" smtClean="0"/>
              <a:t>keen </a:t>
            </a:r>
            <a:r>
              <a:rPr lang="en-AU" sz="2800" dirty="0"/>
              <a:t>to do something </a:t>
            </a:r>
            <a:r>
              <a:rPr lang="en-AU" sz="2800" dirty="0" smtClean="0"/>
              <a:t>different (cont’d…):</a:t>
            </a:r>
            <a:endParaRPr lang="en-AU" sz="2800" dirty="0"/>
          </a:p>
          <a:p>
            <a:pPr lvl="1"/>
            <a:r>
              <a:rPr lang="en-AU" sz="2400" dirty="0" smtClean="0"/>
              <a:t>Commercialise </a:t>
            </a:r>
            <a:r>
              <a:rPr lang="en-AU" sz="2400" dirty="0"/>
              <a:t>the significant research and development activities that the company has undertaken</a:t>
            </a:r>
          </a:p>
          <a:p>
            <a:pPr lvl="1"/>
            <a:r>
              <a:rPr lang="en-AU" sz="2400" dirty="0"/>
              <a:t>Implement their exciting vision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1799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3319" y="313003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Where Do You Start?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327824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687757"/>
            <a:ext cx="7128792" cy="2468169"/>
          </a:xfrm>
        </p:spPr>
        <p:txBody>
          <a:bodyPr/>
          <a:lstStyle/>
          <a:p>
            <a:r>
              <a:rPr lang="en-AU" sz="2800" dirty="0"/>
              <a:t>Identify clients who are </a:t>
            </a:r>
            <a:r>
              <a:rPr lang="en-AU" sz="2800" dirty="0" smtClean="0"/>
              <a:t>keen </a:t>
            </a:r>
            <a:r>
              <a:rPr lang="en-AU" sz="2800" dirty="0"/>
              <a:t>to do something </a:t>
            </a:r>
            <a:r>
              <a:rPr lang="en-AU" sz="2800" dirty="0" smtClean="0"/>
              <a:t>different (cont’d…):</a:t>
            </a:r>
            <a:endParaRPr lang="en-AU" sz="2800" dirty="0"/>
          </a:p>
          <a:p>
            <a:pPr lvl="1" indent="-342900">
              <a:buFont typeface="Symbol" panose="05050102010706020507" pitchFamily="18" charset="2"/>
              <a:buChar char="-"/>
            </a:pPr>
            <a:r>
              <a:rPr lang="en-AU" sz="2400" dirty="0"/>
              <a:t>The company might be too old and too big to benefit from the </a:t>
            </a:r>
            <a:r>
              <a:rPr lang="en-AU" sz="2400" dirty="0" smtClean="0"/>
              <a:t>Early Stage </a:t>
            </a:r>
            <a:r>
              <a:rPr lang="en-AU" sz="2400" dirty="0"/>
              <a:t>Innovation Company status but they need to raise capital to commercialise their research projects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1799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3319" y="313003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Where Do You Start?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653124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31640" y="1874363"/>
            <a:ext cx="6480720" cy="1921523"/>
          </a:xfrm>
        </p:spPr>
        <p:txBody>
          <a:bodyPr/>
          <a:lstStyle/>
          <a:p>
            <a:r>
              <a:rPr lang="en-AU" sz="2800" dirty="0"/>
              <a:t>We suggest that you contact the clients/prospects that you think will meet the criteria and invite them to a seminar or webinar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6992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Seminar/Webinar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625588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03648" y="1707654"/>
            <a:ext cx="6336704" cy="2619499"/>
          </a:xfrm>
        </p:spPr>
        <p:txBody>
          <a:bodyPr/>
          <a:lstStyle/>
          <a:p>
            <a:r>
              <a:rPr lang="en-AU" sz="2800" dirty="0"/>
              <a:t>Utilise the material within ESS BIZTOOLS to give them an overview of what’s  involved in being classified as a Crowd Sourced Funding Equity Raising Company and then raising the capital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6992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Seminar/Webinar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8975073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691680" y="1851670"/>
            <a:ext cx="5760640" cy="2232248"/>
          </a:xfrm>
        </p:spPr>
        <p:txBody>
          <a:bodyPr/>
          <a:lstStyle/>
          <a:p>
            <a:r>
              <a:rPr lang="en-AU" sz="2800" dirty="0"/>
              <a:t>Have a follow-up meeting with them after the seminar or webinar to ascertain whether they are interested in receiving a proposal from </a:t>
            </a:r>
            <a:r>
              <a:rPr lang="en-AU" sz="2800" dirty="0" smtClean="0"/>
              <a:t>you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6992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Seminar/Webinar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342200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851671"/>
            <a:ext cx="7056784" cy="2160239"/>
          </a:xfrm>
        </p:spPr>
        <p:txBody>
          <a:bodyPr/>
          <a:lstStyle/>
          <a:p>
            <a:r>
              <a:rPr lang="en-AU" sz="2800" dirty="0"/>
              <a:t>31,141 investors have invested an average $</a:t>
            </a:r>
            <a:r>
              <a:rPr lang="en-AU" sz="2800" dirty="0" smtClean="0"/>
              <a:t>1,207 each</a:t>
            </a:r>
          </a:p>
          <a:p>
            <a:r>
              <a:rPr lang="en-AU" sz="2800" dirty="0"/>
              <a:t>44 companies have raised $</a:t>
            </a:r>
            <a:r>
              <a:rPr lang="en-AU" sz="2800" dirty="0" smtClean="0"/>
              <a:t>37,586,246</a:t>
            </a:r>
          </a:p>
          <a:p>
            <a:r>
              <a:rPr lang="en-AU" sz="2800" dirty="0"/>
              <a:t>“Mum and Dad” Investors Prominent</a:t>
            </a:r>
          </a:p>
          <a:p>
            <a:endParaRPr lang="en-AU" dirty="0"/>
          </a:p>
          <a:p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36004" y="-23129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15863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Good News!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038272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707654"/>
            <a:ext cx="7272808" cy="2584268"/>
          </a:xfrm>
        </p:spPr>
        <p:txBody>
          <a:bodyPr/>
          <a:lstStyle/>
          <a:p>
            <a:r>
              <a:rPr lang="en-AU" sz="2800" dirty="0" smtClean="0"/>
              <a:t>Be </a:t>
            </a:r>
            <a:r>
              <a:rPr lang="en-AU" sz="2800" dirty="0"/>
              <a:t>proactive – approach clients who you think meet the criteria and let them make the decision – if you wait for the client to contact you they might never do so because they think you are not interested and they go and talk to someone else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6992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Seminar/Webinar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2795270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707654"/>
            <a:ext cx="7056784" cy="2713611"/>
          </a:xfrm>
        </p:spPr>
        <p:txBody>
          <a:bodyPr/>
          <a:lstStyle/>
          <a:p>
            <a:r>
              <a:rPr lang="en-AU" sz="2800" dirty="0"/>
              <a:t>Our suggestion is that once the client has shown that they are interested you can proceed with a professional assignment to give them a detailed briefing as to how Crowd Sourced Funding Equity Raising operates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242" y="12347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Crowd Sourced Funding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Equity Raising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290369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707654"/>
            <a:ext cx="7056784" cy="2713611"/>
          </a:xfrm>
        </p:spPr>
        <p:txBody>
          <a:bodyPr/>
          <a:lstStyle/>
          <a:p>
            <a:r>
              <a:rPr lang="en-AU" sz="2800" dirty="0"/>
              <a:t>The briefing will include an explanation of the role of Crowd Sourced Funding Intermediaries</a:t>
            </a:r>
          </a:p>
          <a:p>
            <a:r>
              <a:rPr lang="en-AU" sz="2800" dirty="0" smtClean="0"/>
              <a:t>Explain </a:t>
            </a:r>
            <a:r>
              <a:rPr lang="en-AU" sz="2800" dirty="0"/>
              <a:t>to the client the processes for the preparation of the Crowd Sourced Funding Offer Document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242" y="12347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Crowd Sourced Funding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Equity Raising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785915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2139702"/>
            <a:ext cx="6768752" cy="1512168"/>
          </a:xfrm>
        </p:spPr>
        <p:txBody>
          <a:bodyPr/>
          <a:lstStyle/>
          <a:p>
            <a:r>
              <a:rPr lang="en-AU" sz="2800" dirty="0" smtClean="0"/>
              <a:t>If </a:t>
            </a:r>
            <a:r>
              <a:rPr lang="en-AU" sz="2800" dirty="0"/>
              <a:t>the client gives you the go-ahead formalise the work to be undertaken to get the client “Investment Ready”</a:t>
            </a:r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873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242" y="12347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Overview of Crowd Sourced Funding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Equity Raising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892674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874363"/>
            <a:ext cx="7128791" cy="2353571"/>
          </a:xfrm>
        </p:spPr>
        <p:txBody>
          <a:bodyPr/>
          <a:lstStyle/>
          <a:p>
            <a:r>
              <a:rPr lang="en-AU" sz="2800" dirty="0"/>
              <a:t>To prepare the Crowd Sourced Funding Offer Document the company directors will need to have finalised a range of documentation normally in conjunction with their </a:t>
            </a:r>
            <a:r>
              <a:rPr lang="en-AU" sz="2800" dirty="0" smtClean="0"/>
              <a:t>accountant</a:t>
            </a:r>
            <a:endParaRPr lang="en-AU" sz="2800" dirty="0"/>
          </a:p>
          <a:p>
            <a:endParaRPr lang="en-AU" sz="2800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-186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1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Getting The Client’s “House In Order”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964004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07605" y="1481152"/>
            <a:ext cx="7128791" cy="2674774"/>
          </a:xfrm>
        </p:spPr>
        <p:txBody>
          <a:bodyPr/>
          <a:lstStyle/>
          <a:p>
            <a:r>
              <a:rPr lang="en-AU" sz="2800" dirty="0"/>
              <a:t>The documentation includes:</a:t>
            </a:r>
          </a:p>
          <a:p>
            <a:pPr lvl="1"/>
            <a:r>
              <a:rPr lang="en-AU" sz="2400" dirty="0" smtClean="0"/>
              <a:t>Business Plan </a:t>
            </a:r>
            <a:r>
              <a:rPr lang="en-AU" sz="2400" dirty="0"/>
              <a:t>– outlining the company’s vision for the next 3 to 5 years</a:t>
            </a:r>
          </a:p>
          <a:p>
            <a:pPr lvl="1"/>
            <a:r>
              <a:rPr lang="en-AU" sz="2400" dirty="0" smtClean="0"/>
              <a:t>Budgets </a:t>
            </a:r>
            <a:r>
              <a:rPr lang="en-AU" sz="2400" dirty="0"/>
              <a:t>and </a:t>
            </a:r>
            <a:r>
              <a:rPr lang="en-AU" sz="2400" dirty="0" smtClean="0"/>
              <a:t>Cash </a:t>
            </a:r>
            <a:r>
              <a:rPr lang="en-AU" sz="2400" dirty="0"/>
              <a:t>F</a:t>
            </a:r>
            <a:r>
              <a:rPr lang="en-AU" sz="2400" dirty="0" smtClean="0"/>
              <a:t>low </a:t>
            </a:r>
            <a:r>
              <a:rPr lang="en-AU" sz="2400" dirty="0"/>
              <a:t>F</a:t>
            </a:r>
            <a:r>
              <a:rPr lang="en-AU" sz="2400" dirty="0" smtClean="0"/>
              <a:t>orecasts </a:t>
            </a:r>
            <a:r>
              <a:rPr lang="en-AU" sz="2400" dirty="0"/>
              <a:t>for the next 3 to 5 years</a:t>
            </a:r>
          </a:p>
          <a:p>
            <a:pPr lvl="1"/>
            <a:r>
              <a:rPr lang="en-AU" sz="2400" dirty="0" smtClean="0"/>
              <a:t>Customer </a:t>
            </a:r>
            <a:r>
              <a:rPr lang="en-AU" sz="2400" dirty="0"/>
              <a:t>analysis</a:t>
            </a:r>
          </a:p>
          <a:p>
            <a:endParaRPr lang="en-AU" sz="2800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-186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1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Getting The Client’s “House In Order”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74428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35795" y="1419622"/>
            <a:ext cx="7128791" cy="3096344"/>
          </a:xfrm>
        </p:spPr>
        <p:txBody>
          <a:bodyPr/>
          <a:lstStyle/>
          <a:p>
            <a:r>
              <a:rPr lang="en-AU" sz="2800" dirty="0"/>
              <a:t>The documentation includes:</a:t>
            </a:r>
          </a:p>
          <a:p>
            <a:pPr lvl="1"/>
            <a:r>
              <a:rPr lang="en-AU" sz="2400" dirty="0" smtClean="0"/>
              <a:t>Leadership </a:t>
            </a:r>
            <a:r>
              <a:rPr lang="en-AU" sz="2400" dirty="0"/>
              <a:t>team within the company</a:t>
            </a:r>
          </a:p>
          <a:p>
            <a:pPr lvl="1"/>
            <a:r>
              <a:rPr lang="en-AU" sz="2400" dirty="0" smtClean="0"/>
              <a:t>Summary </a:t>
            </a:r>
            <a:r>
              <a:rPr lang="en-AU" sz="2400" dirty="0"/>
              <a:t>of intellectual property and any patents that are owned by the company</a:t>
            </a:r>
          </a:p>
          <a:p>
            <a:pPr lvl="1"/>
            <a:r>
              <a:rPr lang="en-AU" sz="2400" dirty="0" smtClean="0"/>
              <a:t>The </a:t>
            </a:r>
            <a:r>
              <a:rPr lang="en-AU" sz="2400" dirty="0"/>
              <a:t>company’s vision</a:t>
            </a:r>
          </a:p>
          <a:p>
            <a:pPr lvl="1"/>
            <a:r>
              <a:rPr lang="en-AU" sz="2400" dirty="0" smtClean="0"/>
              <a:t>A </a:t>
            </a:r>
            <a:r>
              <a:rPr lang="en-AU" sz="2400" dirty="0"/>
              <a:t>valuation on the company</a:t>
            </a:r>
          </a:p>
          <a:p>
            <a:pPr lvl="1"/>
            <a:r>
              <a:rPr lang="en-AU" sz="2400" dirty="0" smtClean="0"/>
              <a:t>Share </a:t>
            </a:r>
            <a:r>
              <a:rPr lang="en-AU" sz="2400" dirty="0"/>
              <a:t>price determination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-186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1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Getting The Client’s “House In Order”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3300792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491630"/>
            <a:ext cx="7128791" cy="2664296"/>
          </a:xfrm>
        </p:spPr>
        <p:txBody>
          <a:bodyPr/>
          <a:lstStyle/>
          <a:p>
            <a:r>
              <a:rPr lang="en-AU" sz="2800" dirty="0"/>
              <a:t>The documentation includes:</a:t>
            </a:r>
          </a:p>
          <a:p>
            <a:pPr lvl="1"/>
            <a:r>
              <a:rPr lang="en-AU" sz="2400" dirty="0" smtClean="0"/>
              <a:t>Any </a:t>
            </a:r>
            <a:r>
              <a:rPr lang="en-AU" sz="2400" dirty="0"/>
              <a:t>other documentation that is necessary to enable the final document to be prepared</a:t>
            </a:r>
          </a:p>
          <a:p>
            <a:pPr lvl="1"/>
            <a:r>
              <a:rPr lang="en-AU" sz="2400" dirty="0" smtClean="0"/>
              <a:t>Preparation </a:t>
            </a:r>
            <a:r>
              <a:rPr lang="en-AU" sz="2400" dirty="0"/>
              <a:t>of the Crowd Sourced Funding Offer Document in accordance with the requirements of the </a:t>
            </a:r>
            <a:r>
              <a:rPr lang="en-AU" sz="2400" i="1" dirty="0"/>
              <a:t>Corporations Act</a:t>
            </a:r>
          </a:p>
          <a:p>
            <a:pPr lvl="1"/>
            <a:endParaRPr lang="en-AU" sz="2400" dirty="0"/>
          </a:p>
          <a:p>
            <a:endParaRPr lang="en-AU" sz="2800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-1863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1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Getting The Client’s “House In Order”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04592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395905"/>
            <a:ext cx="7200800" cy="3264077"/>
          </a:xfrm>
        </p:spPr>
        <p:txBody>
          <a:bodyPr/>
          <a:lstStyle/>
          <a:p>
            <a:r>
              <a:rPr lang="en-AU" dirty="0"/>
              <a:t>15 </a:t>
            </a:r>
            <a:r>
              <a:rPr lang="en-AU" dirty="0" smtClean="0"/>
              <a:t>Intermediaries</a:t>
            </a:r>
            <a:endParaRPr lang="en-AU" dirty="0"/>
          </a:p>
          <a:p>
            <a:r>
              <a:rPr lang="en-AU" dirty="0" smtClean="0"/>
              <a:t>Contact </a:t>
            </a:r>
            <a:r>
              <a:rPr lang="en-AU" dirty="0"/>
              <a:t>a number of the Intermediaries and arrange for your clients to have a meeting or conversation with them</a:t>
            </a:r>
          </a:p>
          <a:p>
            <a:r>
              <a:rPr lang="en-AU" dirty="0" smtClean="0"/>
              <a:t>Assist </a:t>
            </a:r>
            <a:r>
              <a:rPr lang="en-AU" dirty="0"/>
              <a:t>your client to decide on the appointment of an Intermediary</a:t>
            </a:r>
          </a:p>
          <a:p>
            <a:r>
              <a:rPr lang="en-AU" dirty="0" smtClean="0"/>
              <a:t>Review </a:t>
            </a:r>
            <a:r>
              <a:rPr lang="en-AU" dirty="0"/>
              <a:t>the document between the company and the Intermediary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527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3528" y="2379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Contact With Intermediaries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092120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874363"/>
            <a:ext cx="7200800" cy="2497587"/>
          </a:xfrm>
        </p:spPr>
        <p:txBody>
          <a:bodyPr/>
          <a:lstStyle/>
          <a:p>
            <a:r>
              <a:rPr lang="en-AU" sz="2800" dirty="0"/>
              <a:t>Prepare the various documents and have the directors sign them</a:t>
            </a:r>
          </a:p>
          <a:p>
            <a:r>
              <a:rPr lang="en-AU" sz="2800" dirty="0" smtClean="0"/>
              <a:t>Liaise </a:t>
            </a:r>
            <a:r>
              <a:rPr lang="en-AU" sz="2800" dirty="0"/>
              <a:t>with the Intermediary for the finalisation of the Crowd Sourced Funding Offer Document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8887" y="-16041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7504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Implementation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251880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9592" y="1851671"/>
            <a:ext cx="7344816" cy="2088231"/>
          </a:xfrm>
        </p:spPr>
        <p:txBody>
          <a:bodyPr/>
          <a:lstStyle/>
          <a:p>
            <a:r>
              <a:rPr lang="en-AU" sz="2800" dirty="0" smtClean="0"/>
              <a:t>After </a:t>
            </a:r>
            <a:r>
              <a:rPr lang="en-AU" sz="2800" dirty="0"/>
              <a:t>a slow start Crowd Sourced Funding Equity Raising is starting to raise </a:t>
            </a:r>
            <a:r>
              <a:rPr lang="en-AU" sz="2800" dirty="0" smtClean="0"/>
              <a:t>much needed </a:t>
            </a:r>
            <a:r>
              <a:rPr lang="en-AU" sz="2800" dirty="0"/>
              <a:t>capital for small businesses and </a:t>
            </a:r>
            <a:r>
              <a:rPr lang="en-AU" sz="2800" dirty="0" smtClean="0"/>
              <a:t>medium sized </a:t>
            </a:r>
            <a:r>
              <a:rPr lang="en-AU" sz="2800" dirty="0"/>
              <a:t>enterprises</a:t>
            </a:r>
          </a:p>
          <a:p>
            <a:endParaRPr lang="en-AU" dirty="0"/>
          </a:p>
          <a:p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36004" y="-23129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-15863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Good News!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32796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259633" y="1707655"/>
            <a:ext cx="6624735" cy="2448272"/>
          </a:xfrm>
        </p:spPr>
        <p:txBody>
          <a:bodyPr/>
          <a:lstStyle/>
          <a:p>
            <a:r>
              <a:rPr lang="en-AU" sz="2800" dirty="0"/>
              <a:t>A new income stream</a:t>
            </a:r>
          </a:p>
          <a:p>
            <a:r>
              <a:rPr lang="en-AU" sz="2800" dirty="0" smtClean="0"/>
              <a:t>You do not </a:t>
            </a:r>
            <a:r>
              <a:rPr lang="en-AU" sz="2800" dirty="0"/>
              <a:t>need a special license to be able to undertake this work</a:t>
            </a:r>
          </a:p>
          <a:p>
            <a:r>
              <a:rPr lang="en-AU" sz="2800" dirty="0" smtClean="0"/>
              <a:t>Great </a:t>
            </a:r>
            <a:r>
              <a:rPr lang="en-AU" sz="2800" dirty="0"/>
              <a:t>work experience for your accounting team</a:t>
            </a: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1271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What Is In It For Accountants?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350082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5" y="1707654"/>
            <a:ext cx="6768751" cy="2785619"/>
          </a:xfrm>
        </p:spPr>
        <p:txBody>
          <a:bodyPr/>
          <a:lstStyle/>
          <a:p>
            <a:r>
              <a:rPr lang="en-AU" sz="2800" dirty="0" smtClean="0"/>
              <a:t>Gain </a:t>
            </a:r>
            <a:r>
              <a:rPr lang="en-AU" sz="2800" dirty="0"/>
              <a:t>a reputation as a firm that is prepared to undertake new and interesting work</a:t>
            </a:r>
          </a:p>
          <a:p>
            <a:r>
              <a:rPr lang="en-AU" sz="2800" dirty="0" smtClean="0"/>
              <a:t>Your </a:t>
            </a:r>
            <a:r>
              <a:rPr lang="en-AU" sz="2800" dirty="0"/>
              <a:t>clients will appreciate you far more than they do for the preparation of an income tax return!</a:t>
            </a:r>
          </a:p>
          <a:p>
            <a:pPr marL="0" indent="0">
              <a:buNone/>
            </a:pPr>
            <a:r>
              <a:rPr lang="en-AU" sz="2800" dirty="0"/>
              <a:t> </a:t>
            </a: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1271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What Is In It For Accountants?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73020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11560" y="1416720"/>
            <a:ext cx="7920880" cy="2955230"/>
          </a:xfrm>
        </p:spPr>
        <p:txBody>
          <a:bodyPr/>
          <a:lstStyle/>
          <a:p>
            <a:r>
              <a:rPr lang="en-AU" sz="2800" dirty="0"/>
              <a:t>A full product package is available on Crowd Sourced Funding Equity Raising</a:t>
            </a:r>
          </a:p>
          <a:p>
            <a:r>
              <a:rPr lang="en-AU" sz="2800" dirty="0" smtClean="0"/>
              <a:t>This </a:t>
            </a:r>
            <a:r>
              <a:rPr lang="en-AU" sz="2800" dirty="0"/>
              <a:t>material is available 24 x 7 for subscribers</a:t>
            </a:r>
          </a:p>
          <a:p>
            <a:r>
              <a:rPr lang="en-AU" sz="2800" dirty="0" smtClean="0"/>
              <a:t>Why </a:t>
            </a:r>
            <a:r>
              <a:rPr lang="en-AU" sz="2800" dirty="0"/>
              <a:t>not visit </a:t>
            </a:r>
            <a:r>
              <a:rPr lang="en-AU" sz="2800" u="sng" dirty="0">
                <a:hlinkClick r:id="rId3"/>
              </a:rPr>
              <a:t>www.essbiztools.com.au/crowd</a:t>
            </a:r>
            <a:r>
              <a:rPr lang="en-AU" sz="2800" dirty="0">
                <a:hlinkClick r:id="rId3"/>
              </a:rPr>
              <a:t> sourced funding/learn more</a:t>
            </a:r>
            <a:endParaRPr lang="en-AU" sz="2800" dirty="0"/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552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5995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 CAN ASSIST!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622198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4067" y="1416720"/>
            <a:ext cx="7344815" cy="3240359"/>
          </a:xfrm>
        </p:spPr>
        <p:txBody>
          <a:bodyPr/>
          <a:lstStyle/>
          <a:p>
            <a:r>
              <a:rPr lang="en-AU" sz="2800" dirty="0" smtClean="0"/>
              <a:t>On </a:t>
            </a:r>
            <a:r>
              <a:rPr lang="en-AU" sz="2800" dirty="0"/>
              <a:t>our website you can access the detailed analysis of the intermediaries</a:t>
            </a:r>
          </a:p>
          <a:p>
            <a:r>
              <a:rPr lang="en-AU" sz="2800" dirty="0" smtClean="0">
                <a:solidFill>
                  <a:srgbClr val="FF0000"/>
                </a:solidFill>
              </a:rPr>
              <a:t>40</a:t>
            </a:r>
            <a:r>
              <a:rPr lang="en-AU" sz="2800" dirty="0">
                <a:solidFill>
                  <a:srgbClr val="FF0000"/>
                </a:solidFill>
              </a:rPr>
              <a:t>%</a:t>
            </a:r>
            <a:r>
              <a:rPr lang="en-AU" sz="2800" dirty="0"/>
              <a:t> promotional discount available until </a:t>
            </a:r>
            <a:r>
              <a:rPr lang="en-AU" sz="2800" dirty="0">
                <a:solidFill>
                  <a:srgbClr val="FF0000"/>
                </a:solidFill>
              </a:rPr>
              <a:t>31 August 2019</a:t>
            </a:r>
          </a:p>
          <a:p>
            <a:r>
              <a:rPr lang="en-AU" sz="2800" dirty="0" smtClean="0"/>
              <a:t>On </a:t>
            </a:r>
            <a:r>
              <a:rPr lang="en-AU" sz="2800" dirty="0"/>
              <a:t>our website you can access White Paper – “Crowd Sourced Funding Equity Raising”</a:t>
            </a:r>
          </a:p>
          <a:p>
            <a:pPr marL="0" indent="0">
              <a:buNone/>
            </a:pPr>
            <a:endParaRPr lang="en-AU" sz="2800" dirty="0"/>
          </a:p>
          <a:p>
            <a:endParaRPr lang="en-AU" sz="2800" dirty="0"/>
          </a:p>
          <a:p>
            <a:endParaRPr lang="en-AU" sz="2800" dirty="0"/>
          </a:p>
          <a:p>
            <a:pPr marL="0" indent="0">
              <a:buNone/>
            </a:pPr>
            <a:endParaRPr lang="en-AU" sz="2800" dirty="0"/>
          </a:p>
          <a:p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552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5995" y="26749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ESS BIZTOOLS CAN ASSIST!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8635529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31640" y="1563638"/>
            <a:ext cx="6408712" cy="2808312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If </a:t>
            </a:r>
            <a:r>
              <a:rPr lang="en-AU" sz="2800" dirty="0"/>
              <a:t>you think of questions after the webinar has concluded please do not hesitate </a:t>
            </a:r>
            <a:r>
              <a:rPr lang="en-AU" sz="2800" dirty="0" smtClean="0"/>
              <a:t>to:</a:t>
            </a:r>
          </a:p>
          <a:p>
            <a:r>
              <a:rPr lang="en-AU" sz="2800" dirty="0" smtClean="0"/>
              <a:t> </a:t>
            </a:r>
            <a:r>
              <a:rPr lang="en-AU" sz="2800" dirty="0"/>
              <a:t>send us an email</a:t>
            </a:r>
            <a:r>
              <a:rPr lang="en-AU" sz="2800" dirty="0" smtClean="0"/>
              <a:t>: </a:t>
            </a:r>
            <a:r>
              <a:rPr lang="en-AU" sz="2800" u="sng" dirty="0" smtClean="0">
                <a:hlinkClick r:id="rId3"/>
              </a:rPr>
              <a:t>peter@essbiztools.com.au</a:t>
            </a:r>
            <a:endParaRPr lang="en-AU" sz="2800" u="sng" dirty="0" smtClean="0"/>
          </a:p>
          <a:p>
            <a:r>
              <a:rPr lang="en-AU" sz="2800" dirty="0" smtClean="0"/>
              <a:t>Telephone: 1800 232 088</a:t>
            </a:r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What To Know More?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340831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21923" y="1766560"/>
            <a:ext cx="7322485" cy="2317358"/>
          </a:xfrm>
        </p:spPr>
        <p:txBody>
          <a:bodyPr/>
          <a:lstStyle/>
          <a:p>
            <a:r>
              <a:rPr lang="en-AU" sz="2800" dirty="0"/>
              <a:t>99.4% of investors were retail </a:t>
            </a:r>
            <a:r>
              <a:rPr lang="en-AU" sz="2800" dirty="0" smtClean="0"/>
              <a:t>investors</a:t>
            </a:r>
          </a:p>
          <a:p>
            <a:endParaRPr lang="en-AU" sz="2800" dirty="0"/>
          </a:p>
          <a:p>
            <a:r>
              <a:rPr lang="en-AU" sz="2800" dirty="0" smtClean="0"/>
              <a:t>77.5</a:t>
            </a:r>
            <a:r>
              <a:rPr lang="en-AU" sz="2800" dirty="0"/>
              <a:t>% of the share capital was contributed by retail investors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23309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ASIC’S Report Up to 30 June 2018 Indicated That: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87195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07604" y="1681710"/>
            <a:ext cx="7092788" cy="2690240"/>
          </a:xfrm>
        </p:spPr>
        <p:txBody>
          <a:bodyPr/>
          <a:lstStyle/>
          <a:p>
            <a:r>
              <a:rPr lang="en-AU" sz="2800" dirty="0" smtClean="0"/>
              <a:t>Utilising </a:t>
            </a:r>
            <a:r>
              <a:rPr lang="en-AU" sz="2800" dirty="0"/>
              <a:t>these percentages for the results up to 31 July 2019:</a:t>
            </a:r>
          </a:p>
          <a:p>
            <a:pPr lvl="1"/>
            <a:r>
              <a:rPr lang="en-AU" sz="2400" dirty="0" smtClean="0"/>
              <a:t>30,954 </a:t>
            </a:r>
            <a:r>
              <a:rPr lang="en-AU" sz="2400" dirty="0"/>
              <a:t>of the investors would have been retail </a:t>
            </a:r>
            <a:r>
              <a:rPr lang="en-AU" sz="2400" dirty="0" smtClean="0"/>
              <a:t>investors</a:t>
            </a:r>
            <a:r>
              <a:rPr lang="en-AU" sz="2400" dirty="0"/>
              <a:t> </a:t>
            </a:r>
          </a:p>
          <a:p>
            <a:pPr lvl="1"/>
            <a:r>
              <a:rPr lang="en-AU" sz="2400" dirty="0"/>
              <a:t>$29,129,340 would have been invested by retail investors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97559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ASIC’S Report Up to 30 June 2018 Indicated That: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12724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63900" y="2033944"/>
            <a:ext cx="6216200" cy="1617926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This </a:t>
            </a:r>
            <a:r>
              <a:rPr lang="en-AU" sz="2800" dirty="0"/>
              <a:t>confirms that the “crowd” is very interested in this new investment market opportunity!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60425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ASIC’S Report Up to 30 June 2018 Indicated That: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341394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763688" y="2139703"/>
            <a:ext cx="5688632" cy="1080119"/>
          </a:xfrm>
        </p:spPr>
        <p:txBody>
          <a:bodyPr/>
          <a:lstStyle/>
          <a:p>
            <a:r>
              <a:rPr lang="en-AU" dirty="0">
                <a:hlinkClick r:id="rId3" action="ppaction://hlinkfile"/>
              </a:rPr>
              <a:t>Crowd Sourced Funding Equity Raising Scorecard As at 31 July 2019</a:t>
            </a:r>
            <a:endParaRPr lang="en-AU" dirty="0"/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1323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3528" y="145880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Crowd Sourced Funding Equity Raising Scorecard As At 31 July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47131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61615" y="1419622"/>
            <a:ext cx="7382793" cy="3227304"/>
          </a:xfrm>
        </p:spPr>
        <p:txBody>
          <a:bodyPr/>
          <a:lstStyle/>
          <a:p>
            <a:r>
              <a:rPr lang="en-AU" sz="2800" dirty="0" smtClean="0"/>
              <a:t>The </a:t>
            </a:r>
            <a:r>
              <a:rPr lang="en-AU" sz="2800" dirty="0"/>
              <a:t>scorecard indicates that </a:t>
            </a:r>
            <a:r>
              <a:rPr lang="en-AU" sz="2800" dirty="0" smtClean="0"/>
              <a:t>six </a:t>
            </a:r>
            <a:r>
              <a:rPr lang="en-AU" sz="2800" dirty="0"/>
              <a:t>of the </a:t>
            </a:r>
            <a:r>
              <a:rPr lang="en-AU" sz="2800" dirty="0" smtClean="0"/>
              <a:t>Intermediaries </a:t>
            </a:r>
            <a:r>
              <a:rPr lang="en-AU" sz="2800" dirty="0"/>
              <a:t>have not assisted any companies to raise capital</a:t>
            </a:r>
          </a:p>
          <a:p>
            <a:r>
              <a:rPr lang="en-AU" sz="2800" dirty="0" smtClean="0"/>
              <a:t>Four </a:t>
            </a:r>
            <a:r>
              <a:rPr lang="en-AU" sz="2800" dirty="0"/>
              <a:t>other </a:t>
            </a:r>
            <a:r>
              <a:rPr lang="en-AU" sz="2800" dirty="0" smtClean="0"/>
              <a:t>Intermediaries </a:t>
            </a:r>
            <a:r>
              <a:rPr lang="en-AU" sz="2800" dirty="0"/>
              <a:t>have raised relatively small </a:t>
            </a:r>
            <a:r>
              <a:rPr lang="en-AU" sz="2800" dirty="0" smtClean="0"/>
              <a:t>amounts</a:t>
            </a:r>
          </a:p>
          <a:p>
            <a:r>
              <a:rPr lang="en-AU" sz="2800" dirty="0"/>
              <a:t>Intermediaries are seeking “quality companies” to assist with capital </a:t>
            </a:r>
            <a:r>
              <a:rPr lang="en-AU" sz="2800" dirty="0" smtClean="0"/>
              <a:t>raising</a:t>
            </a:r>
            <a:endParaRPr lang="en-AU" sz="2800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3528" y="97559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Intermediaries Looking for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“Quality Companies”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189815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Assisting Clients to Investment Readiness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802355"/>
            <a:ext cx="7056784" cy="1921523"/>
          </a:xfrm>
        </p:spPr>
        <p:txBody>
          <a:bodyPr/>
          <a:lstStyle/>
          <a:p>
            <a:r>
              <a:rPr lang="en-AU" sz="2800" dirty="0"/>
              <a:t>Crowd Sourced Funding Equity Raising represents the biggest change since section 708 of the </a:t>
            </a:r>
            <a:r>
              <a:rPr lang="en-AU" sz="2800" i="1" dirty="0"/>
              <a:t>Corporations Act </a:t>
            </a:r>
            <a:r>
              <a:rPr lang="en-AU" sz="2800" dirty="0"/>
              <a:t>was introduced 35 years ago</a:t>
            </a:r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97559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Most Significant Financing Change</a:t>
            </a:r>
          </a:p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for 35 Years!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721249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theme/theme1.xml><?xml version="1.0" encoding="utf-8"?>
<a:theme xmlns:a="http://schemas.openxmlformats.org/drawingml/2006/main" name="ESS BIZTOOLS_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62699"/>
      </a:hlink>
      <a:folHlink>
        <a:srgbClr val="8484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BIZTOOLS_TEMPLATE</Template>
  <TotalTime>1682</TotalTime>
  <Words>1382</Words>
  <Application>Microsoft Office PowerPoint</Application>
  <PresentationFormat>On-screen Show (16:9)</PresentationFormat>
  <Paragraphs>375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Arial Black</vt:lpstr>
      <vt:lpstr>Symbol</vt:lpstr>
      <vt:lpstr>Wingdings</vt:lpstr>
      <vt:lpstr>ESS BIZTOOLS_TEMPLATE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TBD</dc:creator>
  <dc:description>Team Training for Business Advisory Services</dc:description>
  <cp:lastModifiedBy>Evelyn Sorohan</cp:lastModifiedBy>
  <cp:revision>350</cp:revision>
  <cp:lastPrinted>2019-08-13T03:17:41Z</cp:lastPrinted>
  <dcterms:created xsi:type="dcterms:W3CDTF">2013-02-27T00:15:02Z</dcterms:created>
  <dcterms:modified xsi:type="dcterms:W3CDTF">2019-08-13T03:18:02Z</dcterms:modified>
</cp:coreProperties>
</file>